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 saveSubsetFonts="1" strictFirstAndLastChars="0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type="screen16x9" cy="5143500" cx="9144000"/>
  <p:notesSz cx="6858000" cy="9144000"/>
  <p:defaultText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D7DE0A13-0CC8-4766-B52F-E059AC3A051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F6FC"/>
          </a:solidFill>
        </a:fill>
      </a:tcStyle>
    </a:wholeTbl>
    <a:band1H>
      <a:tcStyle>
        <a:tcBdr/>
        <a:fill>
          <a:solidFill>
            <a:srgbClr val="D1ECF9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1ECF9"/>
          </a:solidFill>
        </a:fill>
      </a:tcStyle>
    </a:band1V>
    <a:band2V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84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83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Google Shape;3;n"/>
          <p:cNvSpPr>
            <a:spLocks noChangeAspect="1" noRot="1" noGrp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8755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algn="l" indent="-298450" lvl="0" marL="4572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cap="none" sz="11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298450" lvl="1" marL="9144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cap="none" sz="11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298450" lvl="2" marL="13716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cap="none" sz="11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298450" lvl="3" marL="18288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cap="none" sz="11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298450" lvl="4" marL="2286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cap="none" sz="11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298450" lvl="5" marL="27432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cap="none" sz="11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298450" lvl="6" marL="32004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cap="none" sz="11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298450" lvl="7" marL="36576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cap="none" sz="11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298450" lvl="8" marL="41148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cap="none" sz="11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hlink="hlink" folHlink="folHlink"/>
  <p:notes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_rels/notesSlide1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_rels/notesSlide1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32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Google Shape;13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</a:p>
        </p:txBody>
      </p:sp>
      <p:sp>
        <p:nvSpPr>
          <p:cNvPr id="1048605" name="Google Shape;136;p1:notes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2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Google Shape;244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663" name="Google Shape;245;p16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5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Google Shape;250;p3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8667" name="Google Shape;25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p>
            <a:pPr algn="l"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maybe we can move this to the end? or at minimum assure precious time is not spent on it other than efforts wwe interprofessional and international. 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8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Google Shape;263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</a:p>
        </p:txBody>
      </p:sp>
      <p:sp>
        <p:nvSpPr>
          <p:cNvPr id="1048672" name="Google Shape;264;p17:notes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38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Google Shape;151;g37dd6daf51e_0_17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8621" name="Google Shape;152;g37dd6daf51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800"/>
              </a:spcBef>
              <a:spcAft>
                <a:spcPts val="0"/>
              </a:spcAft>
              <a:buNone/>
            </a:pPr>
            <a:r>
              <a:rPr sz="750" lang="en-US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Despite an average daily census of approx.</a:t>
            </a:r>
            <a:endParaRPr sz="75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indent="-276225" lvl="2" marL="1371600" rtl="0">
              <a:spcBef>
                <a:spcPts val="800"/>
              </a:spcBef>
              <a:spcAft>
                <a:spcPts val="0"/>
              </a:spcAft>
              <a:buClr>
                <a:srgbClr val="5FCBEF"/>
              </a:buClr>
              <a:buSzPts val="750"/>
              <a:buFont typeface="Noto Sans Symbols"/>
              <a:buChar char="►"/>
            </a:pPr>
            <a:r>
              <a:rPr sz="750" lang="en-US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60/patients/day in NBU </a:t>
            </a:r>
            <a:endParaRPr sz="75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indent="-276225" lvl="2" marL="1371600" rtl="0">
              <a:spcBef>
                <a:spcPts val="800"/>
              </a:spcBef>
              <a:spcAft>
                <a:spcPts val="0"/>
              </a:spcAft>
              <a:buClr>
                <a:srgbClr val="5FCBEF"/>
              </a:buClr>
              <a:buSzPts val="750"/>
              <a:buFont typeface="Noto Sans Symbols"/>
              <a:buChar char="►"/>
            </a:pPr>
            <a:r>
              <a:rPr sz="750" lang="en-US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55/patients/day in Pediatrics    </a:t>
            </a:r>
            <a:endParaRPr sz="75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Google Shape;16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626" name="Google Shape;162;p6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4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Google Shape;18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</a:p>
        </p:txBody>
      </p:sp>
      <p:sp>
        <p:nvSpPr>
          <p:cNvPr id="1048632" name="Google Shape;183;p9:notes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7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Google Shape;190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Descriptive assessment data not available yet, analysis ongoing </a:t>
            </a:r>
          </a:p>
        </p:txBody>
      </p:sp>
      <p:sp>
        <p:nvSpPr>
          <p:cNvPr id="1048638" name="Google Shape;191;p10:notes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Google Shape;291;g37dd6daf51e_0_78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8644" name="Google Shape;292;g37dd6daf51e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p>
            <a:pPr algn="l" indent="-333375" lvl="1" marL="914400" rtl="0">
              <a:spcBef>
                <a:spcPts val="800"/>
              </a:spcBef>
              <a:spcAft>
                <a:spcPts val="0"/>
              </a:spcAft>
              <a:buClr>
                <a:srgbClr val="5FCBEF"/>
              </a:buClr>
              <a:buSzPts val="1650"/>
              <a:buFont typeface="Noto Sans Symbols"/>
              <a:buChar char="►"/>
            </a:pPr>
            <a:r>
              <a:rPr sz="1650" lang="en-US">
                <a:solidFill>
                  <a:srgbClr val="3F3F3F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Despite an average daily census of approx.</a:t>
            </a:r>
            <a:endParaRPr sz="165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indent="-333375" lvl="2" marL="1371600" rtl="0">
              <a:spcBef>
                <a:spcPts val="800"/>
              </a:spcBef>
              <a:spcAft>
                <a:spcPts val="0"/>
              </a:spcAft>
              <a:buClr>
                <a:srgbClr val="5FCBEF"/>
              </a:buClr>
              <a:buSzPts val="1650"/>
              <a:buFont typeface="Noto Sans Symbols"/>
              <a:buChar char="►"/>
            </a:pPr>
            <a:r>
              <a:rPr sz="1650" lang="en-US">
                <a:solidFill>
                  <a:srgbClr val="3F3F3F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60/patients/day in NBU </a:t>
            </a:r>
            <a:endParaRPr sz="165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indent="-333375" lvl="2" marL="1371600" rtl="0">
              <a:spcBef>
                <a:spcPts val="800"/>
              </a:spcBef>
              <a:spcAft>
                <a:spcPts val="0"/>
              </a:spcAft>
              <a:buClr>
                <a:srgbClr val="5FCBEF"/>
              </a:buClr>
              <a:buSzPts val="1650"/>
              <a:buFont typeface="Noto Sans Symbols"/>
              <a:buChar char="►"/>
            </a:pPr>
            <a:r>
              <a:rPr sz="1650" lang="en-US">
                <a:solidFill>
                  <a:srgbClr val="3F3F3F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55/patients/day in Pediatrics    </a:t>
            </a:r>
            <a:endParaRPr sz="165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3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Google Shape;206;g37dd6daf51e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slide or next - decide which you like and delete the other :) </a:t>
            </a:r>
          </a:p>
        </p:txBody>
      </p:sp>
      <p:sp>
        <p:nvSpPr>
          <p:cNvPr id="1048649" name="Google Shape;207;g37dd6daf51e_0_38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Google Shape;21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Comment about:</a:t>
            </a:r>
            <a:br>
              <a:rPr lang="en-US"/>
            </a:br>
            <a:r>
              <a:rPr lang="en-US"/>
              <a:t>-  determination of clinical significance of CONS</a:t>
            </a:r>
          </a:p>
          <a:p>
            <a:pPr algn="l"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US"/>
              <a:t>specify what organisms fall under MDR</a:t>
            </a:r>
            <a:br>
              <a:rPr lang="en-US"/>
            </a:br>
          </a:p>
        </p:txBody>
      </p:sp>
      <p:sp>
        <p:nvSpPr>
          <p:cNvPr id="1048653" name="Google Shape;218;p13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9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Google Shape;175;g37dd6daf51e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659" name="Google Shape;176;g37dd6daf51e_0_11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29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Google Shape;23;p19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501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590" name="Google Shape;24;p19"/>
          <p:cNvSpPr txBox="1">
            <a:spLocks noGrp="1"/>
          </p:cNvSpPr>
          <p:nvPr>
            <p:ph type="body" idx="1"/>
          </p:nvPr>
        </p:nvSpPr>
        <p:spPr>
          <a:xfrm>
            <a:off x="508000" y="1620442"/>
            <a:ext cx="6447501" cy="291058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9845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1pPr>
            <a:lvl2pPr algn="l" indent="-29845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2pPr>
            <a:lvl3pPr algn="l" indent="-29845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3pPr>
            <a:lvl4pPr algn="l" indent="-29845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4pPr>
            <a:lvl5pPr algn="l" indent="-29845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5pPr>
            <a:lvl6pPr algn="l" indent="-29845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6pPr>
            <a:lvl7pPr algn="l" indent="-29845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7pPr>
            <a:lvl8pPr algn="l" indent="-29845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8pPr>
            <a:lvl9pPr algn="l" indent="-29845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9pPr>
          </a:lstStyle>
          <a:p/>
        </p:txBody>
      </p:sp>
      <p:sp>
        <p:nvSpPr>
          <p:cNvPr id="1048591" name="Google Shape;25;p19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592" name="Google Shape;26;p19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593" name="Google Shape;27;p19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79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Google Shape;92;p28"/>
          <p:cNvSpPr txBox="1"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cap="none" sz="3300"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31" name="Google Shape;93;p28"/>
          <p:cNvSpPr txBox="1">
            <a:spLocks noGrp="1"/>
          </p:cNvSpPr>
          <p:nvPr>
            <p:ph type="body" idx="1"/>
          </p:nvPr>
        </p:nvSpPr>
        <p:spPr>
          <a:xfrm>
            <a:off x="1024604" y="2724150"/>
            <a:ext cx="5418393" cy="285750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 sz="1200">
                <a:solidFill>
                  <a:srgbClr val="7F7F7F"/>
                </a:solidFill>
              </a:defRPr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</a:lvl5pPr>
            <a:lvl6pPr algn="l" indent="-29845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6pPr>
            <a:lvl7pPr algn="l" indent="-29845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7pPr>
            <a:lvl8pPr algn="l" indent="-29845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8pPr>
            <a:lvl9pPr algn="l" indent="-29845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9pPr>
          </a:lstStyle>
          <a:p/>
        </p:txBody>
      </p:sp>
      <p:sp>
        <p:nvSpPr>
          <p:cNvPr id="1048732" name="Google Shape;94;p28"/>
          <p:cNvSpPr txBox="1">
            <a:spLocks noGrp="1"/>
          </p:cNvSpPr>
          <p:nvPr>
            <p:ph type="body" idx="2"/>
          </p:nvPr>
        </p:nvSpPr>
        <p:spPr>
          <a:xfrm>
            <a:off x="508001" y="3352800"/>
            <a:ext cx="6447501" cy="1178222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rm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algn="l" indent="-22860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algn="l" indent="-22860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algn="l" indent="-22860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algn="l" indent="-22860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8733" name="Google Shape;95;p28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34" name="Google Shape;96;p28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35" name="Google Shape;97;p28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048736" name="Google Shape;98;p28"/>
          <p:cNvSpPr txBox="1"/>
          <p:nvPr/>
        </p:nvSpPr>
        <p:spPr>
          <a:xfrm>
            <a:off x="406403" y="592784"/>
            <a:ext cx="457200" cy="438582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cap="none" sz="6000" i="0" lang="en-US" strike="noStrike" u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cap="none" sz="1100" i="0" strike="noStrike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8737" name="Google Shape;99;p28"/>
          <p:cNvSpPr txBox="1"/>
          <p:nvPr/>
        </p:nvSpPr>
        <p:spPr>
          <a:xfrm>
            <a:off x="6669758" y="2164917"/>
            <a:ext cx="457200" cy="438582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cap="none" sz="6000" i="0" lang="en-US" strike="noStrike" u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cap="none" sz="1100" i="0" strike="noStrike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7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Google Shape;101;p29"/>
          <p:cNvSpPr txBox="1"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  <a:prstGeom prst="rect"/>
          <a:noFill/>
          <a:ln>
            <a:noFill/>
          </a:ln>
        </p:spPr>
        <p:txBody>
          <a:bodyPr anchor="b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cap="none" sz="3300"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80" name="Google Shape;102;p29"/>
          <p:cNvSpPr txBox="1"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algn="l" indent="-22860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algn="l" indent="-22860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algn="l" indent="-22860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algn="l" indent="-22860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8681" name="Google Shape;103;p29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82" name="Google Shape;104;p29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83" name="Google Shape;105;p29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77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Google Shape;107;p30"/>
          <p:cNvSpPr txBox="1"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cap="none" sz="3300"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17" name="Google Shape;108;p30"/>
          <p:cNvSpPr txBox="1">
            <a:spLocks noGrp="1"/>
          </p:cNvSpPr>
          <p:nvPr>
            <p:ph type="body" idx="1"/>
          </p:nvPr>
        </p:nvSpPr>
        <p:spPr>
          <a:xfrm>
            <a:off x="507999" y="3009900"/>
            <a:ext cx="6447502" cy="385686"/>
          </a:xfrm>
          <a:prstGeom prst="rect"/>
          <a:noFill/>
          <a:ln>
            <a:noFill/>
          </a:ln>
        </p:spPr>
        <p:txBody>
          <a:bodyPr anchor="b" anchorCtr="0" bIns="34275" lIns="68575" rIns="68575" spcFirstLastPara="1" tIns="34275" wrap="square">
            <a:no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</a:lvl5pPr>
            <a:lvl6pPr algn="l" indent="-29845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6pPr>
            <a:lvl7pPr algn="l" indent="-29845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7pPr>
            <a:lvl8pPr algn="l" indent="-29845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8pPr>
            <a:lvl9pPr algn="l" indent="-29845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9pPr>
          </a:lstStyle>
          <a:p/>
        </p:txBody>
      </p:sp>
      <p:sp>
        <p:nvSpPr>
          <p:cNvPr id="1048718" name="Google Shape;109;p30"/>
          <p:cNvSpPr txBox="1">
            <a:spLocks noGrp="1"/>
          </p:cNvSpPr>
          <p:nvPr>
            <p:ph type="body" idx="2"/>
          </p:nvPr>
        </p:nvSpPr>
        <p:spPr>
          <a:xfrm>
            <a:off x="508001" y="3395586"/>
            <a:ext cx="6447501" cy="1135436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algn="l" indent="-22860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algn="l" indent="-22860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algn="l" indent="-22860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algn="l" indent="-22860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8719" name="Google Shape;110;p30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20" name="Google Shape;111;p30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21" name="Google Shape;112;p30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048722" name="Google Shape;113;p30"/>
          <p:cNvSpPr txBox="1"/>
          <p:nvPr/>
        </p:nvSpPr>
        <p:spPr>
          <a:xfrm>
            <a:off x="406403" y="592784"/>
            <a:ext cx="457200" cy="438582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cap="none" sz="6000" i="0" lang="en-US" strike="noStrike" u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cap="none" sz="1100" i="0" strike="noStrike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8723" name="Google Shape;114;p30"/>
          <p:cNvSpPr txBox="1"/>
          <p:nvPr/>
        </p:nvSpPr>
        <p:spPr>
          <a:xfrm>
            <a:off x="6669758" y="2164917"/>
            <a:ext cx="457200" cy="438582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cap="none" sz="6000" i="0" lang="en-US" strike="noStrike" u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cap="none" sz="1100" i="0" strike="noStrike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69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Google Shape;116;p31"/>
          <p:cNvSpPr txBox="1">
            <a:spLocks noGrp="1"/>
          </p:cNvSpPr>
          <p:nvPr>
            <p:ph type="title"/>
          </p:nvPr>
        </p:nvSpPr>
        <p:spPr>
          <a:xfrm>
            <a:off x="514349" y="457200"/>
            <a:ext cx="6441152" cy="2266950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cap="none" sz="3300"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74" name="Google Shape;117;p31"/>
          <p:cNvSpPr txBox="1">
            <a:spLocks noGrp="1"/>
          </p:cNvSpPr>
          <p:nvPr>
            <p:ph type="body" idx="1"/>
          </p:nvPr>
        </p:nvSpPr>
        <p:spPr>
          <a:xfrm>
            <a:off x="507999" y="3009900"/>
            <a:ext cx="6447502" cy="385686"/>
          </a:xfrm>
          <a:prstGeom prst="rect"/>
          <a:noFill/>
          <a:ln>
            <a:noFill/>
          </a:ln>
        </p:spPr>
        <p:txBody>
          <a:bodyPr anchor="b" anchorCtr="0" bIns="34275" lIns="68575" rIns="68575" spcFirstLastPara="1" tIns="34275" wrap="square">
            <a:no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chemeClr val="accent1"/>
                </a:solidFill>
              </a:defRPr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</a:lvl5pPr>
            <a:lvl6pPr algn="l" indent="-29845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6pPr>
            <a:lvl7pPr algn="l" indent="-29845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7pPr>
            <a:lvl8pPr algn="l" indent="-29845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8pPr>
            <a:lvl9pPr algn="l" indent="-29845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9pPr>
          </a:lstStyle>
          <a:p/>
        </p:txBody>
      </p:sp>
      <p:sp>
        <p:nvSpPr>
          <p:cNvPr id="1048675" name="Google Shape;118;p31"/>
          <p:cNvSpPr txBox="1">
            <a:spLocks noGrp="1"/>
          </p:cNvSpPr>
          <p:nvPr>
            <p:ph type="body" idx="2"/>
          </p:nvPr>
        </p:nvSpPr>
        <p:spPr>
          <a:xfrm>
            <a:off x="508001" y="3395586"/>
            <a:ext cx="6447501" cy="1135436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algn="l" indent="-22860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algn="l" indent="-22860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algn="l" indent="-22860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algn="l" indent="-22860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8676" name="Google Shape;119;p31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77" name="Google Shape;120;p31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78" name="Google Shape;121;p31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8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3" name="Google Shape;123;p32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501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44" name="Google Shape;124;p32"/>
          <p:cNvSpPr txBox="1">
            <a:spLocks noGrp="1"/>
          </p:cNvSpPr>
          <p:nvPr>
            <p:ph type="body" idx="1"/>
          </p:nvPr>
        </p:nvSpPr>
        <p:spPr>
          <a:xfrm rot="5400000">
            <a:off x="2276461" y="-148019"/>
            <a:ext cx="2910580" cy="6447501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9845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1pPr>
            <a:lvl2pPr algn="l" indent="-29845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2pPr>
            <a:lvl3pPr algn="l" indent="-29845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3pPr>
            <a:lvl4pPr algn="l" indent="-29845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4pPr>
            <a:lvl5pPr algn="l" indent="-29845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5pPr>
            <a:lvl6pPr algn="l" indent="-29845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6pPr>
            <a:lvl7pPr algn="l" indent="-29845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7pPr>
            <a:lvl8pPr algn="l" indent="-29845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8pPr>
            <a:lvl9pPr algn="l" indent="-29845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9pPr>
          </a:lstStyle>
          <a:p/>
        </p:txBody>
      </p:sp>
      <p:sp>
        <p:nvSpPr>
          <p:cNvPr id="1048745" name="Google Shape;125;p32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46" name="Google Shape;126;p32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47" name="Google Shape;127;p32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72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Google Shape;129;p33"/>
          <p:cNvSpPr txBox="1">
            <a:spLocks noGrp="1"/>
          </p:cNvSpPr>
          <p:nvPr>
            <p:ph type="title"/>
          </p:nvPr>
        </p:nvSpPr>
        <p:spPr>
          <a:xfrm rot="5400000">
            <a:off x="4495739" y="1937215"/>
            <a:ext cx="3938588" cy="978557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90" name="Google Shape;130;p33"/>
          <p:cNvSpPr txBox="1">
            <a:spLocks noGrp="1"/>
          </p:cNvSpPr>
          <p:nvPr>
            <p:ph type="body" idx="1"/>
          </p:nvPr>
        </p:nvSpPr>
        <p:spPr>
          <a:xfrm rot="5400000">
            <a:off x="1186264" y="-221062"/>
            <a:ext cx="3938588" cy="5295113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9845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1pPr>
            <a:lvl2pPr algn="l" indent="-29845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2pPr>
            <a:lvl3pPr algn="l" indent="-29845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3pPr>
            <a:lvl4pPr algn="l" indent="-29845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4pPr>
            <a:lvl5pPr algn="l" indent="-29845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5pPr>
            <a:lvl6pPr algn="l" indent="-29845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6pPr>
            <a:lvl7pPr algn="l" indent="-29845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7pPr>
            <a:lvl8pPr algn="l" indent="-29845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8pPr>
            <a:lvl9pPr algn="l" indent="-29845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9pPr>
          </a:lstStyle>
          <a:p/>
        </p:txBody>
      </p:sp>
      <p:sp>
        <p:nvSpPr>
          <p:cNvPr id="1048691" name="Google Shape;131;p33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92" name="Google Shape;132;p33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93" name="Google Shape;133;p33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7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Google Shape;29;p20"/>
          <p:cNvSpPr txBox="1"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  <a:prstGeom prst="rect"/>
          <a:noFill/>
          <a:ln>
            <a:noFill/>
          </a:ln>
        </p:spPr>
        <p:txBody>
          <a:bodyPr anchor="b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Trebuchet MS"/>
              <a:buNone/>
              <a:defRPr sz="1500"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25" name="Google Shape;30;p20"/>
          <p:cNvSpPr txBox="1">
            <a:spLocks noGrp="1"/>
          </p:cNvSpPr>
          <p:nvPr>
            <p:ph type="body" idx="1"/>
          </p:nvPr>
        </p:nvSpPr>
        <p:spPr>
          <a:xfrm>
            <a:off x="3570346" y="386193"/>
            <a:ext cx="3385156" cy="4144828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9845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1pPr>
            <a:lvl2pPr algn="l" indent="-29845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2pPr>
            <a:lvl3pPr algn="l" indent="-29845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3pPr>
            <a:lvl4pPr algn="l" indent="-29845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4pPr>
            <a:lvl5pPr algn="l" indent="-29845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5pPr>
            <a:lvl6pPr algn="l" indent="-29845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6pPr>
            <a:lvl7pPr algn="l" indent="-29845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7pPr>
            <a:lvl8pPr algn="l" indent="-29845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8pPr>
            <a:lvl9pPr algn="l" indent="-29845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9pPr>
          </a:lstStyle>
          <a:p/>
        </p:txBody>
      </p:sp>
      <p:sp>
        <p:nvSpPr>
          <p:cNvPr id="1048726" name="Google Shape;31;p20"/>
          <p:cNvSpPr txBox="1">
            <a:spLocks noGrp="1"/>
          </p:cNvSpPr>
          <p:nvPr>
            <p:ph type="body" idx="2"/>
          </p:nvPr>
        </p:nvSpPr>
        <p:spPr>
          <a:xfrm>
            <a:off x="508001" y="2082802"/>
            <a:ext cx="2890896" cy="1938337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5pPr>
            <a:lvl6pPr algn="l" indent="-22860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6pPr>
            <a:lvl7pPr algn="l" indent="-22860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7pPr>
            <a:lvl8pPr algn="l" indent="-22860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8pPr>
            <a:lvl9pPr algn="l" indent="-22860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9pPr>
          </a:lstStyle>
          <a:p/>
        </p:txBody>
      </p:sp>
      <p:sp>
        <p:nvSpPr>
          <p:cNvPr id="1048727" name="Google Shape;32;p20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28" name="Google Shape;33;p20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29" name="Google Shape;34;p20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showMasterSp="0" type="title">
  <p:cSld name="TITLE">
    <p:spTree>
      <p:nvGrpSpPr>
        <p:cNvPr id="73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36;p21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048694" name="Google Shape;37;p21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ahLst/>
              <a:rect l="l" t="t" r="r" b="b"/>
              <a:pathLst>
                <a:path w="863600" h="5698067" extrusionOk="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411"/>
              </a:schemeClr>
            </a:solidFill>
            <a:ln>
              <a:noFill/>
            </a:ln>
          </p:spPr>
        </p:sp>
        <p:cxnSp>
          <p:nvCxnSpPr>
            <p:cNvPr id="3145731" name="Google Shape;38;p21"/>
            <p:cNvCxnSpPr>
              <a:cxnSpLocks/>
            </p:cNvCxnSpPr>
            <p:nvPr/>
          </p:nvCxnSpPr>
          <p:spPr>
            <a:xfrm>
              <a:off x="9371012" y="0"/>
              <a:ext cx="1219200" cy="6858000"/>
            </a:xfrm>
            <a:prstGeom prst="straightConnector1"/>
            <a:noFill/>
            <a:ln w="9525" cap="flat" cmpd="sng">
              <a:solidFill>
                <a:schemeClr val="accent1">
                  <a:alpha val="69411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45732" name="Google Shape;39;p21"/>
            <p:cNvCxnSpPr>
              <a:cxnSpLocks/>
            </p:cNvCxnSpPr>
            <p:nvPr/>
          </p:nvCxnSpPr>
          <p:spPr>
            <a:xfrm flipH="1">
              <a:off x="7425267" y="3681413"/>
              <a:ext cx="4763558" cy="3176587"/>
            </a:xfrm>
            <a:prstGeom prst="straightConnector1"/>
            <a:noFill/>
            <a:ln w="9525" cap="flat" cmpd="sng">
              <a:solidFill>
                <a:schemeClr val="accent1">
                  <a:alpha val="69411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48695" name="Google Shape;40;p2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ah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294"/>
              </a:schemeClr>
            </a:solidFill>
            <a:ln>
              <a:noFill/>
            </a:ln>
          </p:spPr>
        </p:sp>
        <p:sp>
          <p:nvSpPr>
            <p:cNvPr id="1048696" name="Google Shape;41;p2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ah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048697" name="Google Shape;42;p2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="ctr" anchorCtr="0" bIns="68575" lIns="68575" rIns="68575" spcFirstLastPara="1" tIns="68575" wrap="square">
              <a:noAutofit/>
            </a:bodyPr>
            <a:p>
              <a:pPr algn="l" indent="0" lvl="0" marL="0" marR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8698" name="Google Shape;43;p2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ah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411"/>
              </a:srgbClr>
            </a:solidFill>
            <a:ln>
              <a:noFill/>
            </a:ln>
          </p:spPr>
        </p:sp>
        <p:sp>
          <p:nvSpPr>
            <p:cNvPr id="1048699" name="Google Shape;44;p2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ah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411"/>
              </a:schemeClr>
            </a:solidFill>
            <a:ln>
              <a:noFill/>
            </a:ln>
          </p:spPr>
        </p:sp>
        <p:sp>
          <p:nvSpPr>
            <p:cNvPr id="1048700" name="Google Shape;45;p2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ah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048701" name="Google Shape;46;p2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="ctr" anchorCtr="0" bIns="68575" lIns="68575" rIns="68575" spcFirstLastPara="1" tIns="68575" wrap="square">
              <a:noAutofit/>
            </a:bodyPr>
            <a:p>
              <a:pPr algn="l" indent="0" lvl="0" marL="0" marR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48702" name="Google Shape;47;p21"/>
          <p:cNvSpPr txBox="1"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  <a:prstGeom prst="rect"/>
          <a:noFill/>
          <a:ln>
            <a:noFill/>
          </a:ln>
        </p:spPr>
        <p:txBody>
          <a:bodyPr anchor="b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100"/>
              <a:buFont typeface="Trebuchet MS"/>
              <a:buNone/>
              <a:defRPr sz="4100">
                <a:solidFill>
                  <a:schemeClr val="accent1"/>
                </a:solidFill>
              </a:defRPr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03" name="Google Shape;48;p21"/>
          <p:cNvSpPr txBox="1"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r" lv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>
                <a:solidFill>
                  <a:srgbClr val="7F7F7F"/>
                </a:solidFill>
              </a:defRPr>
            </a:lvl1pPr>
            <a:lvl2pPr algn="ctr" lvl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2pPr>
            <a:lvl3pPr algn="ctr" lvl="2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rgbClr val="888888"/>
                </a:solidFill>
              </a:defRPr>
            </a:lvl3pPr>
            <a:lvl4pPr algn="ctr" lvl="3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4pPr>
            <a:lvl5pPr algn="ctr" lvl="4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5pPr>
            <a:lvl6pPr algn="ctr" lvl="5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6pPr>
            <a:lvl7pPr algn="ctr" lvl="6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7pPr>
            <a:lvl8pPr algn="ctr" lvl="7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8pPr>
            <a:lvl9pPr algn="ctr" lvl="8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8704" name="Google Shape;49;p21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05" name="Google Shape;50;p21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06" name="Google Shape;51;p21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80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8" name="Google Shape;53;p22"/>
          <p:cNvSpPr txBox="1">
            <a:spLocks noGrp="1"/>
          </p:cNvSpPr>
          <p:nvPr>
            <p:ph type="title"/>
          </p:nvPr>
        </p:nvSpPr>
        <p:spPr>
          <a:xfrm>
            <a:off x="508001" y="2025650"/>
            <a:ext cx="6447501" cy="1369936"/>
          </a:xfrm>
          <a:prstGeom prst="rect"/>
          <a:noFill/>
          <a:ln>
            <a:noFill/>
          </a:ln>
        </p:spPr>
        <p:txBody>
          <a:bodyPr anchor="b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Trebuchet MS"/>
              <a:buNone/>
              <a:defRPr b="0" cap="none" sz="3000"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39" name="Google Shape;54;p22"/>
          <p:cNvSpPr txBox="1"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7F7F7F"/>
                </a:solidFill>
              </a:defRPr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algn="l" indent="-22860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algn="l" indent="-22860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algn="l" indent="-22860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algn="l" indent="-22860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8740" name="Google Shape;55;p22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41" name="Google Shape;56;p22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42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75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Google Shape;59;p23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501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08" name="Google Shape;60;p23"/>
          <p:cNvSpPr txBox="1">
            <a:spLocks noGrp="1"/>
          </p:cNvSpPr>
          <p:nvPr>
            <p:ph type="body" idx="1"/>
          </p:nvPr>
        </p:nvSpPr>
        <p:spPr>
          <a:xfrm>
            <a:off x="508001" y="1620442"/>
            <a:ext cx="3138026" cy="2910579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9845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1pPr>
            <a:lvl2pPr algn="l" indent="-29845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2pPr>
            <a:lvl3pPr algn="l" indent="-29845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3pPr>
            <a:lvl4pPr algn="l" indent="-29845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4pPr>
            <a:lvl5pPr algn="l" indent="-29845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5pPr>
            <a:lvl6pPr algn="l" indent="-29845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6pPr>
            <a:lvl7pPr algn="l" indent="-29845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7pPr>
            <a:lvl8pPr algn="l" indent="-29845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8pPr>
            <a:lvl9pPr algn="l" indent="-29845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9pPr>
          </a:lstStyle>
          <a:p/>
        </p:txBody>
      </p:sp>
      <p:sp>
        <p:nvSpPr>
          <p:cNvPr id="1048709" name="Google Shape;61;p23"/>
          <p:cNvSpPr txBox="1">
            <a:spLocks noGrp="1"/>
          </p:cNvSpPr>
          <p:nvPr>
            <p:ph type="body" idx="2"/>
          </p:nvPr>
        </p:nvSpPr>
        <p:spPr>
          <a:xfrm>
            <a:off x="3817477" y="1620442"/>
            <a:ext cx="3138026" cy="291058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9845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1pPr>
            <a:lvl2pPr algn="l" indent="-29845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2pPr>
            <a:lvl3pPr algn="l" indent="-29845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3pPr>
            <a:lvl4pPr algn="l" indent="-29845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4pPr>
            <a:lvl5pPr algn="l" indent="-29845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5pPr>
            <a:lvl6pPr algn="l" indent="-29845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6pPr>
            <a:lvl7pPr algn="l" indent="-29845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7pPr>
            <a:lvl8pPr algn="l" indent="-29845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8pPr>
            <a:lvl9pPr algn="l" indent="-29845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9pPr>
          </a:lstStyle>
          <a:p/>
        </p:txBody>
      </p:sp>
      <p:sp>
        <p:nvSpPr>
          <p:cNvPr id="1048710" name="Google Shape;62;p23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11" name="Google Shape;63;p23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12" name="Google Shape;64;p23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3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Google Shape;66;p24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501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07" name="Google Shape;67;p24"/>
          <p:cNvSpPr txBox="1"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  <a:prstGeom prst="rect"/>
          <a:noFill/>
          <a:ln>
            <a:noFill/>
          </a:ln>
        </p:spPr>
        <p:txBody>
          <a:bodyPr anchor="b" anchorCtr="0" bIns="34275" lIns="68575" rIns="68575" spcFirstLastPara="1" tIns="34275" wrap="square">
            <a:no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algn="l" indent="-22860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algn="l" indent="-22860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algn="l" indent="-22860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algn="l" indent="-22860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1048608" name="Google Shape;68;p24"/>
          <p:cNvSpPr txBox="1">
            <a:spLocks noGrp="1"/>
          </p:cNvSpPr>
          <p:nvPr>
            <p:ph type="body" idx="2"/>
          </p:nvPr>
        </p:nvSpPr>
        <p:spPr>
          <a:xfrm>
            <a:off x="506809" y="2052934"/>
            <a:ext cx="3139217" cy="2478088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9845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1pPr>
            <a:lvl2pPr algn="l" indent="-29845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2pPr>
            <a:lvl3pPr algn="l" indent="-29845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3pPr>
            <a:lvl4pPr algn="l" indent="-29845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4pPr>
            <a:lvl5pPr algn="l" indent="-29845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5pPr>
            <a:lvl6pPr algn="l" indent="-29845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6pPr>
            <a:lvl7pPr algn="l" indent="-29845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7pPr>
            <a:lvl8pPr algn="l" indent="-29845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8pPr>
            <a:lvl9pPr algn="l" indent="-29845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9pPr>
          </a:lstStyle>
          <a:p/>
        </p:txBody>
      </p:sp>
      <p:sp>
        <p:nvSpPr>
          <p:cNvPr id="1048609" name="Google Shape;69;p24"/>
          <p:cNvSpPr txBox="1">
            <a:spLocks noGrp="1"/>
          </p:cNvSpPr>
          <p:nvPr>
            <p:ph type="body" idx="3"/>
          </p:nvPr>
        </p:nvSpPr>
        <p:spPr>
          <a:xfrm>
            <a:off x="3816287" y="1620737"/>
            <a:ext cx="3139213" cy="432197"/>
          </a:xfrm>
          <a:prstGeom prst="rect"/>
          <a:noFill/>
          <a:ln>
            <a:noFill/>
          </a:ln>
        </p:spPr>
        <p:txBody>
          <a:bodyPr anchor="b" anchorCtr="0" bIns="34275" lIns="68575" rIns="68575" spcFirstLastPara="1" tIns="34275" wrap="square">
            <a:no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algn="l" indent="-22860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algn="l" indent="-22860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algn="l" indent="-22860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algn="l" indent="-22860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1048610" name="Google Shape;70;p24"/>
          <p:cNvSpPr txBox="1">
            <a:spLocks noGrp="1"/>
          </p:cNvSpPr>
          <p:nvPr>
            <p:ph type="body" idx="4"/>
          </p:nvPr>
        </p:nvSpPr>
        <p:spPr>
          <a:xfrm>
            <a:off x="3816288" y="2052934"/>
            <a:ext cx="3139213" cy="2478088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9845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1pPr>
            <a:lvl2pPr algn="l" indent="-29845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2pPr>
            <a:lvl3pPr algn="l" indent="-29845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3pPr>
            <a:lvl4pPr algn="l" indent="-29845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4pPr>
            <a:lvl5pPr algn="l" indent="-29845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5pPr>
            <a:lvl6pPr algn="l" indent="-29845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6pPr>
            <a:lvl7pPr algn="l" indent="-29845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7pPr>
            <a:lvl8pPr algn="l" indent="-29845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8pPr>
            <a:lvl9pPr algn="l" indent="-29845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</a:lvl9pPr>
          </a:lstStyle>
          <a:p/>
        </p:txBody>
      </p:sp>
      <p:sp>
        <p:nvSpPr>
          <p:cNvPr id="1048611" name="Google Shape;71;p24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12" name="Google Shape;72;p24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13" name="Google Shape;73;p24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76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Google Shape;75;p25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14" name="Google Shape;76;p25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15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82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Google Shape;79;p26"/>
          <p:cNvSpPr txBox="1">
            <a:spLocks noGrp="1"/>
          </p:cNvSpPr>
          <p:nvPr>
            <p:ph type="title"/>
          </p:nvPr>
        </p:nvSpPr>
        <p:spPr>
          <a:xfrm>
            <a:off x="508000" y="3600450"/>
            <a:ext cx="6447500" cy="425054"/>
          </a:xfrm>
          <a:prstGeom prst="rect"/>
          <a:noFill/>
          <a:ln>
            <a:noFill/>
          </a:ln>
        </p:spPr>
        <p:txBody>
          <a:bodyPr anchor="b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None/>
              <a:defRPr b="0" sz="1800"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49" name="Google Shape;80;p26"/>
          <p:cNvSpPr>
            <a:spLocks noGrp="1"/>
          </p:cNvSpPr>
          <p:nvPr>
            <p:ph type="pic" idx="2"/>
          </p:nvPr>
        </p:nvSpPr>
        <p:spPr>
          <a:xfrm>
            <a:off x="508000" y="457200"/>
            <a:ext cx="6447501" cy="2884288"/>
          </a:xfrm>
          <a:prstGeom prst="rect"/>
          <a:noFill/>
          <a:ln>
            <a:noFill/>
          </a:ln>
        </p:spPr>
      </p:sp>
      <p:sp>
        <p:nvSpPr>
          <p:cNvPr id="1048750" name="Google Shape;81;p26"/>
          <p:cNvSpPr txBox="1">
            <a:spLocks noGrp="1"/>
          </p:cNvSpPr>
          <p:nvPr>
            <p:ph type="body" idx="1"/>
          </p:nvPr>
        </p:nvSpPr>
        <p:spPr>
          <a:xfrm>
            <a:off x="508000" y="4025503"/>
            <a:ext cx="6447500" cy="505518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algn="l" indent="-22860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algn="l" indent="-22860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algn="l" indent="-22860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algn="l" indent="-22860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/>
        </p:txBody>
      </p:sp>
      <p:sp>
        <p:nvSpPr>
          <p:cNvPr id="1048751" name="Google Shape;82;p26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752" name="Google Shape;83;p26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048753" name="Google Shape;84;p26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7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Google Shape;86;p27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rm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cap="none" sz="3300"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85" name="Google Shape;87;p27"/>
          <p:cNvSpPr txBox="1"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rmAutofit/>
          </a:bodyPr>
          <a:lstStyle>
            <a:lvl1pPr algn="l" indent="-228600" lvl="0" marL="457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algn="l" indent="-228600" lvl="1" marL="914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algn="l" indent="-228600" lvl="2" marL="1371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algn="l" indent="-228600" lvl="3" marL="1828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algn="l" indent="-228600" lvl="4" marL="22860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algn="l" indent="-228600" lvl="5" marL="27432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algn="l" indent="-228600" lvl="6" marL="32004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algn="l" indent="-228600" lvl="7" marL="36576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algn="l" indent="-228600" lvl="8" marL="41148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8686" name="Google Shape;88;p27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87" name="Google Shape;89;p27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1pPr>
            <a:lvl2pPr algn="l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2pPr>
            <a:lvl3pPr algn="l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3pPr>
            <a:lvl4pPr algn="l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4pPr>
            <a:lvl5pPr algn="l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5pPr>
            <a:lvl6pPr algn="l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6pPr>
            <a:lvl7pPr algn="l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7pPr>
            <a:lvl8pPr algn="l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8pPr>
            <a:lvl9pPr algn="l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lvl9pPr>
          </a:lstStyle>
          <a:p/>
        </p:txBody>
      </p:sp>
      <p:sp>
        <p:nvSpPr>
          <p:cNvPr id="1048688" name="Google Shape;90;p27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2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6;p18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145728" name="Google Shape;7;p18"/>
            <p:cNvCxnSpPr>
              <a:cxnSpLocks/>
            </p:cNvCxnSpPr>
            <p:nvPr/>
          </p:nvCxnSpPr>
          <p:spPr>
            <a:xfrm>
              <a:off x="9371012" y="0"/>
              <a:ext cx="1219200" cy="6858000"/>
            </a:xfrm>
            <a:prstGeom prst="straightConnector1"/>
            <a:noFill/>
            <a:ln w="9525" cap="flat" cmpd="sng">
              <a:solidFill>
                <a:schemeClr val="accent1">
                  <a:alpha val="69411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45729" name="Google Shape;8;p18"/>
            <p:cNvCxnSpPr>
              <a:cxnSpLocks/>
            </p:cNvCxnSpPr>
            <p:nvPr/>
          </p:nvCxnSpPr>
          <p:spPr>
            <a:xfrm flipH="1">
              <a:off x="7425267" y="3681413"/>
              <a:ext cx="4763558" cy="3176587"/>
            </a:xfrm>
            <a:prstGeom prst="straightConnector1"/>
            <a:noFill/>
            <a:ln w="9525" cap="flat" cmpd="sng">
              <a:solidFill>
                <a:schemeClr val="accent1">
                  <a:alpha val="69411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48576" name="Google Shape;9;p18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ah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294"/>
              </a:schemeClr>
            </a:solidFill>
            <a:ln>
              <a:noFill/>
            </a:ln>
          </p:spPr>
        </p:sp>
        <p:sp>
          <p:nvSpPr>
            <p:cNvPr id="1048577" name="Google Shape;10;p18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ah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048578" name="Google Shape;11;p1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="ctr" anchorCtr="0" bIns="68575" lIns="68575" rIns="68575" spcFirstLastPara="1" tIns="68575" wrap="square">
              <a:noAutofit/>
            </a:bodyPr>
            <a:p>
              <a:pPr algn="l" indent="0" lvl="0" marL="0" marR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8579" name="Google Shape;12;p18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ah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411"/>
              </a:srgbClr>
            </a:solidFill>
            <a:ln>
              <a:noFill/>
            </a:ln>
          </p:spPr>
        </p:sp>
        <p:sp>
          <p:nvSpPr>
            <p:cNvPr id="1048580" name="Google Shape;13;p1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ah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411"/>
              </a:schemeClr>
            </a:solidFill>
            <a:ln>
              <a:noFill/>
            </a:ln>
          </p:spPr>
        </p:sp>
        <p:sp>
          <p:nvSpPr>
            <p:cNvPr id="1048581" name="Google Shape;14;p18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ah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048582" name="Google Shape;15;p1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="ctr" anchorCtr="0" bIns="68575" lIns="68575" rIns="68575" spcFirstLastPara="1" tIns="68575" wrap="square">
              <a:noAutofit/>
            </a:bodyPr>
            <a:p>
              <a:pPr algn="l" indent="0" lvl="0" marL="0" marR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8583" name="Google Shape;16;p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69411"/>
              </a:schemeClr>
            </a:solidFill>
            <a:ln>
              <a:noFill/>
            </a:ln>
          </p:spPr>
          <p:txBody>
            <a:bodyPr anchor="ctr" anchorCtr="0" bIns="68575" lIns="68575" rIns="68575" spcFirstLastPara="1" tIns="68575" wrap="square">
              <a:noAutofit/>
            </a:bodyPr>
            <a:p>
              <a:pPr algn="l" indent="0" lvl="0" marL="0" marR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48584" name="Google Shape;17;p18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501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b="0" cap="none" sz="2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8585" name="Google Shape;18;p18"/>
          <p:cNvSpPr txBox="1">
            <a:spLocks noGrp="1"/>
          </p:cNvSpPr>
          <p:nvPr>
            <p:ph type="body" idx="1"/>
          </p:nvPr>
        </p:nvSpPr>
        <p:spPr>
          <a:xfrm>
            <a:off x="508000" y="1620442"/>
            <a:ext cx="6447501" cy="291058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lvl1pPr algn="l" indent="-298450" lvl="0" marL="4572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b="0" cap="none" sz="14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indent="-292100" lvl="1" marL="9144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►"/>
              <a:defRPr b="0" cap="none" sz="12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indent="-279400" lvl="2" marL="13716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►"/>
              <a:defRPr b="0" cap="none" sz="11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indent="-273050" lvl="3" marL="18288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indent="-273050" lvl="4" marL="22860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indent="-273050" lvl="5" marL="27432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indent="-273050" lvl="6" marL="32004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indent="-273050" lvl="7" marL="36576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indent="-273050" lvl="8" marL="41148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48586" name="Google Shape;19;p18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700" i="0" strike="noStrike" u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48587" name="Google Shape;20;p18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l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700" i="0" strike="noStrike" u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cap="none" sz="1400" i="0" strike="noStrike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48588" name="Google Shape;21;p18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lstStyle>
            <a:lvl1pPr algn="r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indent="0" lvl="1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indent="0" lvl="2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indent="0" lvl="3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indent="0" lvl="4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indent="0" lvl="5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indent="0" lvl="6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indent="0" lvl="7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indent="0" lvl="8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cap="none" sz="700" i="0" strike="noStrike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dt="0" ftr="0" hdr="0" sldNum="0"/>
  <p:txStyles>
    <p:title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jpe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1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1.png"/><Relationship Id="rId3" Type="http://schemas.openxmlformats.org/officeDocument/2006/relationships/image" Target="../media/image10.png"/><Relationship Id="rId4" Type="http://schemas.openxmlformats.org/officeDocument/2006/relationships/image" Target="../media/image9.png"/><Relationship Id="rId5" Type="http://schemas.openxmlformats.org/officeDocument/2006/relationships/image" Target="../media/image14.png"/><Relationship Id="rId6" Type="http://schemas.openxmlformats.org/officeDocument/2006/relationships/image" Target="../media/image13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30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Google Shape;138;p1"/>
          <p:cNvSpPr/>
          <p:nvPr/>
        </p:nvSpPr>
        <p:spPr>
          <a:xfrm>
            <a:off x="8870" y="25400"/>
            <a:ext cx="9144000" cy="5143500"/>
          </a:xfrm>
          <a:prstGeom prst="rect"/>
          <a:solidFill>
            <a:schemeClr val="lt1"/>
          </a:solidFill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ctr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0" cap="none" sz="1400" i="0" strike="noStrike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3145730" name="Google Shape;139;p1"/>
          <p:cNvCxnSpPr>
            <a:cxnSpLocks/>
          </p:cNvCxnSpPr>
          <p:nvPr/>
        </p:nvCxnSpPr>
        <p:spPr>
          <a:xfrm>
            <a:off x="3833485" y="0"/>
            <a:ext cx="914400" cy="5143500"/>
          </a:xfrm>
          <a:prstGeom prst="straightConnector1"/>
          <a:noFill/>
          <a:ln w="9525" cap="flat" cmpd="sng">
            <a:solidFill>
              <a:srgbClr val="16B0E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48595" name="Google Shape;140;p1"/>
          <p:cNvSpPr/>
          <p:nvPr/>
        </p:nvSpPr>
        <p:spPr>
          <a:xfrm>
            <a:off x="3361926" y="-6350"/>
            <a:ext cx="2255512" cy="5149850"/>
          </a:xfrm>
          <a:custGeom>
            <a:avLst/>
            <a:ahLst/>
            <a:rect l="l" t="t" r="r" b="b"/>
            <a:pathLst>
              <a:path w="3007349" h="6866467" extrusionOk="0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29411"/>
            </a:schemeClr>
          </a:solidFill>
          <a:ln>
            <a:noFill/>
          </a:ln>
        </p:spPr>
        <p:txBody>
          <a:bodyPr anchor="t" anchorCtr="0" bIns="34275" lIns="68575" rIns="68575" spcFirstLastPara="1" tIns="34275" wrap="square">
            <a:noAutofit/>
          </a:bodyPr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0" cap="none" sz="1400" i="0" strike="noStrike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48596" name="Google Shape;141;p1"/>
          <p:cNvSpPr/>
          <p:nvPr/>
        </p:nvSpPr>
        <p:spPr>
          <a:xfrm>
            <a:off x="3678400" y="-6350"/>
            <a:ext cx="1941419" cy="5149850"/>
          </a:xfrm>
          <a:custGeom>
            <a:avLst/>
            <a:ahLst/>
            <a:rect l="l" t="t" r="r" b="b"/>
            <a:pathLst>
              <a:path w="2573311" h="6866467" extrusionOk="0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anchor="t" anchorCtr="0" bIns="34275" lIns="68575" rIns="68575" spcFirstLastPara="1" tIns="34275" wrap="square">
            <a:noAutofit/>
          </a:bodyPr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0" cap="none" sz="1400" i="0" strike="noStrike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48597" name="Google Shape;142;p1"/>
          <p:cNvSpPr/>
          <p:nvPr/>
        </p:nvSpPr>
        <p:spPr>
          <a:xfrm>
            <a:off x="2491253" y="2279650"/>
            <a:ext cx="2444750" cy="2857500"/>
          </a:xfrm>
          <a:prstGeom prst="triangle">
            <a:avLst>
              <a:gd name="adj" fmla="val 100000"/>
            </a:avLst>
          </a:prstGeom>
          <a:solidFill>
            <a:schemeClr val="accent2">
              <a:alpha val="71372"/>
            </a:schemeClr>
          </a:solidFill>
          <a:ln>
            <a:noFill/>
          </a:ln>
        </p:spPr>
        <p:txBody>
          <a:bodyPr anchor="t" anchorCtr="0" bIns="34275" lIns="68575" rIns="68575" spcFirstLastPara="1" tIns="34275" wrap="square">
            <a:noAutofit/>
          </a:bodyPr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0" cap="none" sz="1400" i="0" strike="noStrike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48598" name="Google Shape;143;p1"/>
          <p:cNvSpPr/>
          <p:nvPr/>
        </p:nvSpPr>
        <p:spPr>
          <a:xfrm>
            <a:off x="2862788" y="6350"/>
            <a:ext cx="2140745" cy="5149850"/>
          </a:xfrm>
          <a:custGeom>
            <a:avLst/>
            <a:ahLst/>
            <a:rect l="l" t="t" r="r" b="b"/>
            <a:pathLst>
              <a:path w="2858013" h="6866467" extrusionOk="0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226292">
              <a:alpha val="69411"/>
            </a:srgbClr>
          </a:solidFill>
          <a:ln>
            <a:noFill/>
          </a:ln>
        </p:spPr>
        <p:txBody>
          <a:bodyPr anchor="t" anchorCtr="0" bIns="34275" lIns="68575" rIns="68575" spcFirstLastPara="1" tIns="34275" wrap="square">
            <a:noAutofit/>
          </a:bodyPr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0" cap="none" sz="1400" i="0" strike="noStrike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48599" name="Google Shape;144;p1"/>
          <p:cNvSpPr/>
          <p:nvPr/>
        </p:nvSpPr>
        <p:spPr>
          <a:xfrm>
            <a:off x="4254569" y="2692400"/>
            <a:ext cx="1362869" cy="245110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</p:spPr>
        <p:txBody>
          <a:bodyPr anchor="t" anchorCtr="0" bIns="34275" lIns="68575" rIns="68575" spcFirstLastPara="1" tIns="34275" wrap="square">
            <a:noAutofit/>
          </a:bodyPr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0" cap="none" sz="1400" i="0" strike="noStrike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48600" name="Google Shape;145;p1"/>
          <p:cNvSpPr/>
          <p:nvPr/>
        </p:nvSpPr>
        <p:spPr>
          <a:xfrm>
            <a:off x="4329334" y="-9978"/>
            <a:ext cx="4805796" cy="5149850"/>
          </a:xfrm>
          <a:custGeom>
            <a:avLst/>
            <a:ahLst/>
            <a:rect l="l" t="t" r="r" b="b"/>
            <a:pathLst>
              <a:path w="5994369" h="6866467" extrusionOk="0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ctr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0" cap="none" sz="1400" i="0" strike="noStrike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48601" name="Google Shape;146;p1"/>
          <p:cNvSpPr txBox="1">
            <a:spLocks noGrp="1"/>
          </p:cNvSpPr>
          <p:nvPr>
            <p:ph type="title"/>
          </p:nvPr>
        </p:nvSpPr>
        <p:spPr>
          <a:xfrm>
            <a:off x="4329334" y="1671609"/>
            <a:ext cx="5094401" cy="2272949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rmAutofit fontScale="90476"/>
          </a:bodyPr>
          <a:p>
            <a:pPr algn="ct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None/>
            </a:pPr>
            <a: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Evaluation of </a:t>
            </a:r>
            <a:b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Antimicrobial Stewardship (AMS)</a:t>
            </a:r>
            <a:b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Microbiological Surveillance </a:t>
            </a:r>
            <a:b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JOOTRH Pediatric Hospital: </a:t>
            </a:r>
            <a:b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Strengthening a Culture of Culturing.</a:t>
            </a:r>
            <a:b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sz="21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September 2025 </a:t>
            </a:r>
            <a:br>
              <a:rPr b="1" sz="22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sz="2700" lang="en-US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</p:txBody>
      </p:sp>
      <p:pic>
        <p:nvPicPr>
          <p:cNvPr id="2097152" name="Google Shape;147;p1" descr="A blue circle with a hand and a drop of water on it  Description automatically generated"/>
          <p:cNvPicPr preferRelativeResize="0">
            <a:picLocks/>
          </p:cNvPicPr>
          <p:nvPr/>
        </p:nvPicPr>
        <p:blipFill rotWithShape="1">
          <a:blip xmlns:r="http://schemas.openxmlformats.org/officeDocument/2006/relationships" r:embed="rId1">
            <a:alphaModFix/>
          </a:blip>
          <a:srcRect/>
          <a:stretch>
            <a:fillRect/>
          </a:stretch>
        </p:blipFill>
        <p:spPr>
          <a:xfrm>
            <a:off x="276042" y="620769"/>
            <a:ext cx="2892581" cy="2899830"/>
          </a:xfrm>
          <a:prstGeom prst="rect"/>
          <a:noFill/>
          <a:ln>
            <a:noFill/>
          </a:ln>
        </p:spPr>
      </p:pic>
      <p:sp>
        <p:nvSpPr>
          <p:cNvPr id="1048602" name="Google Shape;148;p1"/>
          <p:cNvSpPr txBox="1">
            <a:spLocks noGrp="1"/>
          </p:cNvSpPr>
          <p:nvPr>
            <p:ph type="sldNum" idx="12"/>
          </p:nvPr>
        </p:nvSpPr>
        <p:spPr>
          <a:xfrm>
            <a:off x="7246915" y="4531022"/>
            <a:ext cx="424640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rmAutofit/>
          </a:bodyPr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</a:pPr>
            <a:fld id="{00000000-1234-1234-1234-123412341234}" type="slidenum">
              <a:rPr lang="en-US">
                <a:solidFill>
                  <a:srgbClr val="5FCBEF"/>
                </a:solidFill>
              </a:rPr>
              <a:t>1</a:t>
            </a:fld>
            <a:endParaRPr>
              <a:solidFill>
                <a:srgbClr val="5FCBEF"/>
              </a:solidFill>
            </a:endParaRPr>
          </a:p>
        </p:txBody>
      </p:sp>
      <p:sp>
        <p:nvSpPr>
          <p:cNvPr id="1048603" name="Google Shape;149;p1"/>
          <p:cNvSpPr txBox="1">
            <a:spLocks noGrp="1"/>
          </p:cNvSpPr>
          <p:nvPr>
            <p:ph type="ftr" idx="11"/>
          </p:nvPr>
        </p:nvSpPr>
        <p:spPr>
          <a:xfrm>
            <a:off x="698310" y="3597749"/>
            <a:ext cx="2255400" cy="747000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ct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dirty="0" sz="11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100">
              <a:solidFill>
                <a:srgbClr val="005B84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Google Shape;247;p16"/>
          <p:cNvSpPr txBox="1">
            <a:spLocks noGrp="1"/>
          </p:cNvSpPr>
          <p:nvPr>
            <p:ph type="title"/>
          </p:nvPr>
        </p:nvSpPr>
        <p:spPr>
          <a:xfrm>
            <a:off x="508000" y="299160"/>
            <a:ext cx="6447600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Conclusion </a:t>
            </a:r>
          </a:p>
        </p:txBody>
      </p:sp>
      <p:sp>
        <p:nvSpPr>
          <p:cNvPr id="1048661" name="Google Shape;248;p16"/>
          <p:cNvSpPr txBox="1"/>
          <p:nvPr/>
        </p:nvSpPr>
        <p:spPr>
          <a:xfrm>
            <a:off x="189999" y="802990"/>
            <a:ext cx="6964800" cy="452625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p>
            <a:pPr algn="l" indent="-342900" lvl="0" marL="501650" rtl="0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AutoNum type="arabicPeriod"/>
            </a:pPr>
            <a:r>
              <a:rPr sz="1800" lang="en-US" u="sng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Primary objective achievements:</a:t>
            </a:r>
            <a:endParaRPr sz="1800">
              <a:solidFill>
                <a:srgbClr val="3F3F3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98450" lvl="1" marL="914400" rtl="0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⮚"/>
            </a:pPr>
            <a:r>
              <a:rPr sz="1600" lang="en-US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Our efforts have increased culture capture</a:t>
            </a:r>
            <a:endParaRPr sz="1600">
              <a:solidFill>
                <a:srgbClr val="3F3F3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98450" lvl="1" marL="914400" rtl="0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⮚"/>
            </a:pPr>
            <a:r>
              <a:rPr sz="1600" lang="en-US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Reporting of + Blood cultures in a timely manner has increased </a:t>
            </a:r>
            <a:endParaRPr sz="1600">
              <a:solidFill>
                <a:srgbClr val="3F3F3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98450" lvl="1" marL="914400" rtl="0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⮚"/>
            </a:pPr>
            <a:r>
              <a:rPr sz="1600" lang="en-US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are seeing incidence of MDR isolates </a:t>
            </a:r>
            <a:endParaRPr sz="1600">
              <a:solidFill>
                <a:srgbClr val="3F3F3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98450" lvl="1" marL="914400" rtl="0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⮚"/>
            </a:pPr>
            <a:r>
              <a:rPr sz="1600" lang="en-US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Antibiogram development underway, with plans for completion by years end.  </a:t>
            </a:r>
            <a:endParaRPr sz="12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indent="0" lvl="1" marL="615950" rtl="0">
              <a:spcBef>
                <a:spcPts val="800"/>
              </a:spcBef>
              <a:spcAft>
                <a:spcPts val="0"/>
              </a:spcAft>
              <a:buNone/>
            </a:pPr>
            <a:r>
              <a:rPr sz="1600" lang="en-US" u="sng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800" lang="en-US" u="sng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Secondary objective achievements:</a:t>
            </a:r>
            <a:endParaRPr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indent="-298450" lvl="1" marL="914400" rtl="0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</a:pPr>
            <a:r>
              <a:rPr sz="1600" lang="en-US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Educational efforts have increased awareness but more consistent sessions needed. </a:t>
            </a:r>
            <a:endParaRPr sz="1600">
              <a:solidFill>
                <a:srgbClr val="3F3F3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98450" lvl="1" marL="914400" rtl="0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</a:pPr>
            <a:r>
              <a:rPr sz="1600" lang="en-US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Consideration for mandatory competency about AMS and AMR for staff need to be incorporated. </a:t>
            </a:r>
            <a:endParaRPr sz="1600">
              <a:solidFill>
                <a:srgbClr val="3F3F3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98450" lvl="1" marL="914400" rtl="0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</a:pPr>
            <a:r>
              <a:rPr sz="1500" lang="en-US">
                <a:solidFill>
                  <a:srgbClr val="3F3F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AMS and Clinical Pharmacists policies on antibiotic restriction has improved antibiotic utilization.   </a:t>
            </a:r>
            <a:endParaRPr sz="11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indent="0" lvl="0" marL="158750" rtl="0">
              <a:spcBef>
                <a:spcPts val="800"/>
              </a:spcBef>
              <a:spcAft>
                <a:spcPts val="0"/>
              </a:spcAft>
              <a:buNone/>
            </a:pP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Google Shape;253;p3"/>
          <p:cNvSpPr txBox="1">
            <a:spLocks noGrp="1"/>
          </p:cNvSpPr>
          <p:nvPr>
            <p:ph type="title"/>
          </p:nvPr>
        </p:nvSpPr>
        <p:spPr>
          <a:xfrm>
            <a:off x="258670" y="247826"/>
            <a:ext cx="7023900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pPr>
            <a:r>
              <a:rPr b="1" sz="2400" lang="en-US">
                <a:latin typeface="Times New Roman"/>
                <a:ea typeface="Times New Roman"/>
                <a:cs typeface="Times New Roman"/>
                <a:sym typeface="Times New Roman"/>
              </a:rPr>
              <a:t>Interprofessional and International Team Members </a:t>
            </a:r>
          </a:p>
        </p:txBody>
      </p:sp>
      <p:graphicFrame>
        <p:nvGraphicFramePr>
          <p:cNvPr id="4194306" name="Google Shape;254;p3"/>
          <p:cNvGraphicFramePr>
            <a:graphicFrameLocks/>
          </p:cNvGraphicFramePr>
          <p:nvPr/>
        </p:nvGraphicFramePr>
        <p:xfrm>
          <a:off x="258670" y="1238418"/>
          <a:ext cx="6734000" cy="3657650"/>
        </p:xfrm>
        <a:graphic>
          <a:graphicData uri="http://schemas.openxmlformats.org/drawingml/2006/table">
            <a:tbl>
              <a:tblPr firstRow="1" bandRow="1">
                <a:noFill/>
                <a:tableStyleId>{D7DE0A13-0CC8-4766-B52F-E059AC3A051C}</a:tableStyleId>
              </a:tblPr>
              <a:tblGrid>
                <a:gridCol w="1752825"/>
                <a:gridCol w="2631800"/>
                <a:gridCol w="2349375"/>
              </a:tblGrid>
              <a:tr h="121075"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Profession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ctr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 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 Rachel Nanjala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Pediatric Resident  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cap="none" sz="1400" strike="noStrike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cap="none" sz="1400" strike="noStrike" u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 Lucia Janovic</a:t>
                      </a:r>
                      <a:endParaRPr cap="none" sz="1400" strike="noStrike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Pediatrician Attending/Consultant 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cap="none" sz="1400" strike="noStrike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</a:p>
                  </a:txBody>
                  <a:tcPr marL="91450" marR="91450" marT="45725" marB="45725"/>
                </a:tc>
              </a:tr>
              <a:tr h="1194650"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Silas Awuor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 Neto Obala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Miss Syvia Odour 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 Wills Owino 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 Gilack Odingo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Medical Microbiologist 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Clinical Pharmacist 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Phlebotomist /Microbiologist 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Phlebotomist /Microbiologist 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Pharmacist </a:t>
                      </a:r>
                      <a:endParaRPr cap="none" sz="1400" strike="noStrike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cap="none" sz="1400" strike="noStrike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cap="none" sz="1400" strike="noStrike" u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 Lisa Phillips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Clinical Pharmacist 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cap="none" sz="1400" strike="noStrike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cap="none" sz="1400" strike="noStrike" u="none">
                        <a:solidFill>
                          <a:schemeClr val="dk1"/>
                        </a:solidFill>
                      </a:endParaRP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cap="none" sz="1400" strike="noStrike" u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pic>
        <p:nvPicPr>
          <p:cNvPr id="2097160" name="Google Shape;255;p3" descr="Home"/>
          <p:cNvPicPr preferRelativeResize="0">
            <a:picLocks/>
          </p:cNvPicPr>
          <p:nvPr/>
        </p:nvPicPr>
        <p:blipFill rotWithShape="1">
          <a:blip xmlns:r="http://schemas.openxmlformats.org/officeDocument/2006/relationships" r:embed="rId1">
            <a:alphaModFix/>
          </a:blip>
          <a:srcRect/>
          <a:stretch>
            <a:fillRect/>
          </a:stretch>
        </p:blipFill>
        <p:spPr>
          <a:xfrm>
            <a:off x="5196606" y="1573234"/>
            <a:ext cx="1331161" cy="405687"/>
          </a:xfrm>
          <a:prstGeom prst="rect"/>
          <a:noFill/>
          <a:ln>
            <a:noFill/>
          </a:ln>
        </p:spPr>
      </p:pic>
      <p:pic>
        <p:nvPicPr>
          <p:cNvPr id="2097161" name="Google Shape;256;p3" descr="JOOTRH"/>
          <p:cNvPicPr preferRelativeResize="0">
            <a:picLocks/>
          </p:cNvPicPr>
          <p:nvPr/>
        </p:nvPicPr>
        <p:blipFill rotWithShape="1">
          <a:blip xmlns:r="http://schemas.openxmlformats.org/officeDocument/2006/relationships" r:embed="rId2">
            <a:alphaModFix/>
          </a:blip>
          <a:srcRect/>
          <a:stretch>
            <a:fillRect/>
          </a:stretch>
        </p:blipFill>
        <p:spPr>
          <a:xfrm>
            <a:off x="4859457" y="3235865"/>
            <a:ext cx="1917705" cy="394920"/>
          </a:xfrm>
          <a:prstGeom prst="rect"/>
          <a:noFill/>
          <a:ln>
            <a:noFill/>
          </a:ln>
        </p:spPr>
      </p:pic>
      <p:pic>
        <p:nvPicPr>
          <p:cNvPr id="2097162" name="Google Shape;257;p3"/>
          <p:cNvPicPr preferRelativeResize="0">
            <a:picLocks/>
          </p:cNvPicPr>
          <p:nvPr/>
        </p:nvPicPr>
        <p:blipFill rotWithShape="1">
          <a:blip xmlns:r="http://schemas.openxmlformats.org/officeDocument/2006/relationships" r:embed="rId3">
            <a:alphaModFix/>
          </a:blip>
          <a:srcRect/>
          <a:stretch>
            <a:fillRect/>
          </a:stretch>
        </p:blipFill>
        <p:spPr>
          <a:xfrm>
            <a:off x="5413907" y="4358988"/>
            <a:ext cx="826520" cy="517259"/>
          </a:xfrm>
          <a:prstGeom prst="rect"/>
          <a:noFill/>
          <a:ln>
            <a:noFill/>
          </a:ln>
        </p:spPr>
      </p:pic>
      <p:pic>
        <p:nvPicPr>
          <p:cNvPr id="2097163" name="Google Shape;258;p3" descr="IMG_6038.JPG"/>
          <p:cNvPicPr preferRelativeResize="0">
            <a:picLocks/>
          </p:cNvPicPr>
          <p:nvPr/>
        </p:nvPicPr>
        <p:blipFill rotWithShape="1">
          <a:blip xmlns:r="http://schemas.openxmlformats.org/officeDocument/2006/relationships" r:embed="rId4">
            <a:alphaModFix/>
          </a:blip>
          <a:srcRect/>
          <a:stretch>
            <a:fillRect/>
          </a:stretch>
        </p:blipFill>
        <p:spPr>
          <a:xfrm>
            <a:off x="6976895" y="1238425"/>
            <a:ext cx="2154980" cy="3222400"/>
          </a:xfrm>
          <a:prstGeom prst="rect"/>
          <a:noFill/>
          <a:ln>
            <a:noFill/>
          </a:ln>
        </p:spPr>
      </p:pic>
      <p:pic>
        <p:nvPicPr>
          <p:cNvPr id="2097164" name="Google Shape;259;p3"/>
          <p:cNvPicPr preferRelativeResize="0">
            <a:picLocks/>
          </p:cNvPicPr>
          <p:nvPr/>
        </p:nvPicPr>
        <p:blipFill>
          <a:blip xmlns:r="http://schemas.openxmlformats.org/officeDocument/2006/relationships" r:embed="rId5">
            <a:alphaModFix/>
          </a:blip>
          <a:stretch>
            <a:fillRect/>
          </a:stretch>
        </p:blipFill>
        <p:spPr>
          <a:xfrm>
            <a:off x="5129129" y="2061375"/>
            <a:ext cx="1470475" cy="394925"/>
          </a:xfrm>
          <a:prstGeom prst="rect"/>
          <a:noFill/>
          <a:ln>
            <a:noFill/>
          </a:ln>
        </p:spPr>
      </p:pic>
      <p:pic>
        <p:nvPicPr>
          <p:cNvPr id="2097165" name="Google Shape;260;p3"/>
          <p:cNvPicPr preferRelativeResize="0">
            <a:picLocks/>
          </p:cNvPicPr>
          <p:nvPr/>
        </p:nvPicPr>
        <p:blipFill>
          <a:blip xmlns:r="http://schemas.openxmlformats.org/officeDocument/2006/relationships" r:embed="rId6">
            <a:alphaModFix/>
          </a:blip>
          <a:stretch>
            <a:fillRect/>
          </a:stretch>
        </p:blipFill>
        <p:spPr>
          <a:xfrm>
            <a:off x="5492021" y="2483057"/>
            <a:ext cx="826525" cy="306125"/>
          </a:xfrm>
          <a:prstGeom prst="rect"/>
          <a:noFill/>
          <a:ln>
            <a:noFill/>
          </a:ln>
        </p:spPr>
      </p:pic>
      <p:sp>
        <p:nvSpPr>
          <p:cNvPr id="1048665" name="Google Shape;261;p3"/>
          <p:cNvSpPr txBox="1">
            <a:spLocks noGrp="1"/>
          </p:cNvSpPr>
          <p:nvPr>
            <p:ph type="title"/>
          </p:nvPr>
        </p:nvSpPr>
        <p:spPr>
          <a:xfrm>
            <a:off x="258675" y="888877"/>
            <a:ext cx="6447600" cy="6225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pPr>
            <a:r>
              <a:rPr b="1" sz="18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disclosures or conflicts. 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CFE"/>
            </a:gs>
            <a:gs pos="74000">
              <a:srgbClr val="B5E7F7"/>
            </a:gs>
            <a:gs pos="83000">
              <a:srgbClr val="B5E7F7"/>
            </a:gs>
            <a:gs pos="100000">
              <a:srgbClr val="CEEFFA"/>
            </a:gs>
          </a:gsLst>
          <a:lin ang="5400000" scaled="0"/>
        </a:gradFill>
        <a:effectLst/>
      </p:bgPr>
    </p:bg>
    <p:spTree>
      <p:nvGrpSpPr>
        <p:cNvPr id="66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Google Shape;266;p17"/>
          <p:cNvSpPr txBox="1">
            <a:spLocks noGrp="1"/>
          </p:cNvSpPr>
          <p:nvPr>
            <p:ph type="title"/>
          </p:nvPr>
        </p:nvSpPr>
        <p:spPr>
          <a:xfrm>
            <a:off x="949847" y="1487404"/>
            <a:ext cx="6447600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ct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1818"/>
              <a:buFont typeface="Trebuchet MS"/>
              <a:buNone/>
            </a:pPr>
            <a:r>
              <a:rPr sz="3300" lang="en-US">
                <a:solidFill>
                  <a:srgbClr val="005B8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 you.</a:t>
            </a:r>
            <a:endParaRPr sz="3300">
              <a:solidFill>
                <a:srgbClr val="005B8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endParaRPr>
              <a:solidFill>
                <a:srgbClr val="005B84"/>
              </a:solidFill>
            </a:endParaRPr>
          </a:p>
          <a:p>
            <a:pPr algn="ct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58837"/>
              <a:buFont typeface="Trebuchet MS"/>
              <a:buNone/>
            </a:pPr>
            <a:r>
              <a:rPr sz="4588" lang="en-US">
                <a:solidFill>
                  <a:srgbClr val="005B8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QUESTIONS? </a:t>
            </a:r>
            <a:endParaRPr sz="4588">
              <a:solidFill>
                <a:srgbClr val="005B8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8669" name="Google Shape;267;p17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</a:pPr>
            <a:fld id="{00000000-1234-1234-1234-123412341234}" type="slidenum">
              <a:rPr lang="en-US"/>
              <a:t>12</a:t>
            </a:fld>
          </a:p>
        </p:txBody>
      </p:sp>
      <p:pic>
        <p:nvPicPr>
          <p:cNvPr id="2097166" name="Google Shape;268;p17" descr="A blue circle with a hand and a drop of water on it  Description automatically generated"/>
          <p:cNvPicPr preferRelativeResize="0">
            <a:picLocks/>
          </p:cNvPicPr>
          <p:nvPr/>
        </p:nvPicPr>
        <p:blipFill rotWithShape="1">
          <a:blip xmlns:r="http://schemas.openxmlformats.org/officeDocument/2006/relationships" r:embed="rId1">
            <a:alphaModFix/>
          </a:blip>
          <a:srcRect/>
          <a:stretch>
            <a:fillRect/>
          </a:stretch>
        </p:blipFill>
        <p:spPr>
          <a:xfrm>
            <a:off x="270090" y="208953"/>
            <a:ext cx="1157310" cy="1159575"/>
          </a:xfrm>
          <a:prstGeom prst="rect"/>
          <a:noFill/>
          <a:ln>
            <a:noFill/>
          </a:ln>
        </p:spPr>
      </p:pic>
      <p:pic>
        <p:nvPicPr>
          <p:cNvPr id="2097167" name="Google Shape;269;p17"/>
          <p:cNvPicPr preferRelativeResize="0">
            <a:picLocks/>
          </p:cNvPicPr>
          <p:nvPr/>
        </p:nvPicPr>
        <p:blipFill rotWithShape="1">
          <a:blip xmlns:r="http://schemas.openxmlformats.org/officeDocument/2006/relationships" r:embed="rId2">
            <a:alphaModFix/>
          </a:blip>
          <a:srcRect/>
          <a:stretch>
            <a:fillRect/>
          </a:stretch>
        </p:blipFill>
        <p:spPr>
          <a:xfrm>
            <a:off x="7750423" y="4340209"/>
            <a:ext cx="1091600" cy="683125"/>
          </a:xfrm>
          <a:prstGeom prst="rect"/>
          <a:noFill/>
          <a:ln>
            <a:noFill/>
          </a:ln>
        </p:spPr>
      </p:pic>
      <p:sp>
        <p:nvSpPr>
          <p:cNvPr id="1048670" name="Google Shape;270;p17"/>
          <p:cNvSpPr txBox="1"/>
          <p:nvPr/>
        </p:nvSpPr>
        <p:spPr>
          <a:xfrm>
            <a:off x="461269" y="3999750"/>
            <a:ext cx="4062300" cy="4155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p>
            <a:pPr algn="l" indent="0" lvl="0" marL="0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sz="1500" lang="en-US" u="sng"/>
              <a:t>Acknowledgement:</a:t>
            </a:r>
            <a:r>
              <a:rPr sz="1500" lang="en-US" u="sng"/>
              <a:t> </a:t>
            </a:r>
            <a:endParaRPr sz="1500" u="sng"/>
          </a:p>
        </p:txBody>
      </p:sp>
      <p:pic>
        <p:nvPicPr>
          <p:cNvPr id="2097168" name="Google Shape;271;p17" descr="JOOTRH"/>
          <p:cNvPicPr preferRelativeResize="0">
            <a:picLocks/>
          </p:cNvPicPr>
          <p:nvPr/>
        </p:nvPicPr>
        <p:blipFill rotWithShape="1">
          <a:blip xmlns:r="http://schemas.openxmlformats.org/officeDocument/2006/relationships" r:embed="rId3">
            <a:alphaModFix/>
          </a:blip>
          <a:srcRect/>
          <a:stretch>
            <a:fillRect/>
          </a:stretch>
        </p:blipFill>
        <p:spPr>
          <a:xfrm>
            <a:off x="1973358" y="4450195"/>
            <a:ext cx="2466291" cy="507900"/>
          </a:xfrm>
          <a:prstGeom prst="rect"/>
          <a:noFill/>
          <a:ln>
            <a:noFill/>
          </a:ln>
        </p:spPr>
      </p:pic>
      <p:pic>
        <p:nvPicPr>
          <p:cNvPr id="2097169" name="Google Shape;272;p17" descr="Home"/>
          <p:cNvPicPr preferRelativeResize="0">
            <a:picLocks/>
          </p:cNvPicPr>
          <p:nvPr/>
        </p:nvPicPr>
        <p:blipFill rotWithShape="1">
          <a:blip xmlns:r="http://schemas.openxmlformats.org/officeDocument/2006/relationships" r:embed="rId4">
            <a:alphaModFix/>
          </a:blip>
          <a:srcRect/>
          <a:stretch>
            <a:fillRect/>
          </a:stretch>
        </p:blipFill>
        <p:spPr>
          <a:xfrm>
            <a:off x="403803" y="4507642"/>
            <a:ext cx="1406470" cy="428625"/>
          </a:xfrm>
          <a:prstGeom prst="rect"/>
          <a:noFill/>
          <a:ln>
            <a:noFill/>
          </a:ln>
        </p:spPr>
      </p:pic>
      <p:pic>
        <p:nvPicPr>
          <p:cNvPr id="2097170" name="Google Shape;273;p17"/>
          <p:cNvPicPr preferRelativeResize="0">
            <a:picLocks/>
          </p:cNvPicPr>
          <p:nvPr/>
        </p:nvPicPr>
        <p:blipFill>
          <a:blip xmlns:r="http://schemas.openxmlformats.org/officeDocument/2006/relationships" r:embed="rId5">
            <a:alphaModFix/>
          </a:blip>
          <a:stretch>
            <a:fillRect/>
          </a:stretch>
        </p:blipFill>
        <p:spPr>
          <a:xfrm>
            <a:off x="4658728" y="4524922"/>
            <a:ext cx="1157300" cy="428636"/>
          </a:xfrm>
          <a:prstGeom prst="rect"/>
          <a:noFill/>
          <a:ln>
            <a:noFill/>
          </a:ln>
        </p:spPr>
      </p:pic>
      <p:pic>
        <p:nvPicPr>
          <p:cNvPr id="2097171" name="Google Shape;274;p17"/>
          <p:cNvPicPr preferRelativeResize="0">
            <a:picLocks/>
          </p:cNvPicPr>
          <p:nvPr/>
        </p:nvPicPr>
        <p:blipFill>
          <a:blip xmlns:r="http://schemas.openxmlformats.org/officeDocument/2006/relationships" r:embed="rId6">
            <a:alphaModFix/>
          </a:blip>
          <a:stretch>
            <a:fillRect/>
          </a:stretch>
        </p:blipFill>
        <p:spPr>
          <a:xfrm>
            <a:off x="6012069" y="4513040"/>
            <a:ext cx="1595954" cy="428625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Google Shape;154;g37dd6daf51e_0_17"/>
          <p:cNvSpPr txBox="1">
            <a:spLocks noGrp="1"/>
          </p:cNvSpPr>
          <p:nvPr>
            <p:ph type="title"/>
          </p:nvPr>
        </p:nvSpPr>
        <p:spPr>
          <a:xfrm>
            <a:off x="292496" y="169835"/>
            <a:ext cx="6447600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Background </a:t>
            </a:r>
            <a:endParaRPr b="1"/>
          </a:p>
        </p:txBody>
      </p:sp>
      <p:sp>
        <p:nvSpPr>
          <p:cNvPr id="1048615" name="Google Shape;155;g37dd6daf51e_0_17"/>
          <p:cNvSpPr txBox="1">
            <a:spLocks noGrp="1"/>
          </p:cNvSpPr>
          <p:nvPr>
            <p:ph type="body" idx="1"/>
          </p:nvPr>
        </p:nvSpPr>
        <p:spPr>
          <a:xfrm>
            <a:off x="270964" y="829704"/>
            <a:ext cx="3139200" cy="4323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dirty="0" sz="2600" lang="en-US">
                <a:latin typeface="Times New Roman"/>
                <a:ea typeface="Times New Roman"/>
                <a:cs typeface="Times New Roman"/>
                <a:sym typeface="Times New Roman"/>
              </a:rPr>
              <a:t>GENERAL</a:t>
            </a:r>
            <a:endParaRPr dirty="0" sz="2600"/>
          </a:p>
        </p:txBody>
      </p:sp>
      <p:sp>
        <p:nvSpPr>
          <p:cNvPr id="1048616" name="Google Shape;156;g37dd6daf51e_0_17"/>
          <p:cNvSpPr txBox="1">
            <a:spLocks noGrp="1"/>
          </p:cNvSpPr>
          <p:nvPr>
            <p:ph type="ftr" idx="11"/>
          </p:nvPr>
        </p:nvSpPr>
        <p:spPr>
          <a:xfrm>
            <a:off x="493634" y="4804001"/>
            <a:ext cx="4723200" cy="273900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sz="1200" lang="en-US">
                <a:solidFill>
                  <a:srgbClr val="005B84"/>
                </a:solidFill>
              </a:rPr>
              <a:t>IPNET-K Conference 2025</a:t>
            </a:r>
            <a:endParaRPr sz="1200">
              <a:solidFill>
                <a:srgbClr val="005B84"/>
              </a:solidFill>
            </a:endParaRPr>
          </a:p>
        </p:txBody>
      </p:sp>
      <p:sp>
        <p:nvSpPr>
          <p:cNvPr id="1048617" name="Google Shape;157;g37dd6daf51e_0_17"/>
          <p:cNvSpPr txBox="1">
            <a:spLocks noGrp="1"/>
          </p:cNvSpPr>
          <p:nvPr>
            <p:ph type="body" idx="2"/>
          </p:nvPr>
        </p:nvSpPr>
        <p:spPr>
          <a:xfrm>
            <a:off x="276168" y="1395389"/>
            <a:ext cx="3444300" cy="3066600"/>
          </a:xfrm>
          <a:prstGeom prst="rect"/>
          <a:solidFill>
            <a:srgbClr val="9EDFF5"/>
          </a:solidFill>
        </p:spPr>
        <p:txBody>
          <a:bodyPr anchor="t" anchorCtr="0" bIns="34275" lIns="68575" rIns="68575" spcFirstLastPara="1" tIns="34275" wrap="square">
            <a:normAutofit/>
          </a:bodyPr>
          <a:p>
            <a:pPr algn="l" indent="-293211" lvl="0" marL="457200" rtl="0">
              <a:spcBef>
                <a:spcPts val="800"/>
              </a:spcBef>
              <a:spcAft>
                <a:spcPts val="0"/>
              </a:spcAft>
              <a:buSzPct val="61111"/>
              <a:buChar char="►"/>
            </a:pPr>
            <a:r>
              <a:rPr dirty="0" sz="1800" lang="en-US">
                <a:latin typeface="Times New Roman"/>
                <a:ea typeface="Times New Roman"/>
                <a:cs typeface="Times New Roman"/>
                <a:sym typeface="Times New Roman"/>
              </a:rPr>
              <a:t>Antimicrobial resistance (AMR) is a growing global threat</a:t>
            </a:r>
            <a:endParaRPr dirty="0"/>
          </a:p>
          <a:p>
            <a:pPr algn="l" indent="-228600" lvl="0" marL="457200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 dirty="0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93211" lvl="0" marL="457200" rtl="0">
              <a:spcBef>
                <a:spcPts val="800"/>
              </a:spcBef>
              <a:spcAft>
                <a:spcPts val="0"/>
              </a:spcAft>
              <a:buSzPct val="61111"/>
              <a:buChar char="►"/>
            </a:pPr>
            <a:r>
              <a:rPr dirty="0" sz="1800" lang="en-US">
                <a:latin typeface="Times New Roman"/>
                <a:ea typeface="Times New Roman"/>
                <a:cs typeface="Times New Roman"/>
                <a:sym typeface="Times New Roman"/>
              </a:rPr>
              <a:t>The burden is especially high in low- and middle-income countries (LMICs). </a:t>
            </a:r>
            <a:endParaRPr dirty="0"/>
          </a:p>
          <a:p>
            <a:pPr algn="l" indent="0" lvl="0" marL="158750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 dirty="0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93211" lvl="0" marL="457200" rtl="0">
              <a:spcBef>
                <a:spcPts val="800"/>
              </a:spcBef>
              <a:spcAft>
                <a:spcPts val="0"/>
              </a:spcAft>
              <a:buSzPct val="61111"/>
              <a:buChar char="►"/>
            </a:pPr>
            <a:r>
              <a:rPr dirty="0" sz="1800" lang="en-US">
                <a:latin typeface="Times New Roman"/>
                <a:ea typeface="Times New Roman"/>
                <a:cs typeface="Times New Roman"/>
                <a:sym typeface="Times New Roman"/>
              </a:rPr>
              <a:t>Resistance data in LMICs remain limited, hindering comprehensive Antimicrobial Stewardship. </a:t>
            </a:r>
            <a:endParaRPr dirty="0"/>
          </a:p>
          <a:p>
            <a:pPr algn="l" indent="0" lvl="0" marL="0" rtl="0"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8618" name="Google Shape;158;g37dd6daf51e_0_17"/>
          <p:cNvSpPr txBox="1">
            <a:spLocks noGrp="1"/>
          </p:cNvSpPr>
          <p:nvPr>
            <p:ph type="body" idx="3"/>
          </p:nvPr>
        </p:nvSpPr>
        <p:spPr>
          <a:xfrm>
            <a:off x="4177465" y="906781"/>
            <a:ext cx="3139200" cy="432300"/>
          </a:xfrm>
          <a:prstGeom prst="rect"/>
        </p:spPr>
        <p:txBody>
          <a:bodyPr anchor="b" anchorCtr="0" bIns="34275" lIns="68575" rIns="68575" spcFirstLastPara="1" tIns="34275" wrap="square">
            <a:noAutofit/>
          </a:bodyPr>
          <a:p>
            <a:pPr algn="l" indent="0" lvl="0" marL="0" rtl="0">
              <a:spcBef>
                <a:spcPts val="800"/>
              </a:spcBef>
              <a:spcAft>
                <a:spcPts val="0"/>
              </a:spcAft>
              <a:buNone/>
            </a:pPr>
            <a:r>
              <a:rPr dirty="0" sz="2600" lang="en-US">
                <a:latin typeface="Times New Roman"/>
                <a:ea typeface="Times New Roman"/>
                <a:cs typeface="Times New Roman"/>
                <a:sym typeface="Times New Roman"/>
              </a:rPr>
              <a:t>JOOTRH </a:t>
            </a:r>
            <a:endParaRPr dirty="0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8619" name="Google Shape;159;g37dd6daf51e_0_17"/>
          <p:cNvSpPr txBox="1">
            <a:spLocks noGrp="1"/>
          </p:cNvSpPr>
          <p:nvPr>
            <p:ph type="body" idx="4"/>
          </p:nvPr>
        </p:nvSpPr>
        <p:spPr>
          <a:xfrm>
            <a:off x="4063169" y="1359106"/>
            <a:ext cx="3537784" cy="3628983"/>
          </a:xfrm>
          <a:prstGeom prst="rect"/>
          <a:solidFill>
            <a:srgbClr val="9EDFF5"/>
          </a:solidFill>
        </p:spPr>
        <p:txBody>
          <a:bodyPr anchor="t" anchorCtr="0" bIns="34275" lIns="68575" rIns="68575" spcFirstLastPara="1" tIns="34275" wrap="square">
            <a:noAutofit/>
          </a:bodyPr>
          <a:p>
            <a:pPr algn="l" indent="-333375" lvl="0" marL="457200" rtl="0">
              <a:spcBef>
                <a:spcPts val="800"/>
              </a:spcBef>
              <a:spcAft>
                <a:spcPts val="0"/>
              </a:spcAft>
              <a:buSzPts val="1650"/>
              <a:buChar char="►"/>
            </a:pPr>
            <a:r>
              <a:rPr dirty="0" sz="1650" lang="en-US">
                <a:latin typeface="Times New Roman"/>
                <a:ea typeface="Times New Roman"/>
                <a:cs typeface="Times New Roman"/>
                <a:sym typeface="Times New Roman"/>
              </a:rPr>
              <a:t>Culture of culturing not prominent </a:t>
            </a:r>
            <a:endParaRPr dirty="0" sz="1650"/>
          </a:p>
          <a:p>
            <a:pPr algn="l" indent="0" lvl="0" marL="457200" rtl="0">
              <a:spcBef>
                <a:spcPts val="800"/>
              </a:spcBef>
              <a:spcAft>
                <a:spcPts val="0"/>
              </a:spcAft>
              <a:buNone/>
            </a:pPr>
            <a:endParaRPr dirty="0" sz="16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33375" lvl="0" marL="457200" rtl="0">
              <a:spcBef>
                <a:spcPts val="800"/>
              </a:spcBef>
              <a:spcAft>
                <a:spcPts val="0"/>
              </a:spcAft>
              <a:buSzPts val="1650"/>
              <a:buChar char="►"/>
            </a:pPr>
            <a:r>
              <a:rPr dirty="0" sz="1650" lang="en-US">
                <a:latin typeface="Times New Roman"/>
                <a:ea typeface="Times New Roman"/>
                <a:cs typeface="Times New Roman"/>
                <a:sym typeface="Times New Roman"/>
              </a:rPr>
              <a:t>Culture capture in 2024 was only 364 cultures for the Newborn Unit (NBU) and Pediatric wards combined. </a:t>
            </a:r>
            <a:endParaRPr dirty="0" sz="1650"/>
          </a:p>
          <a:p>
            <a:pPr algn="l" indent="0" lvl="0" marL="457200" rtl="0">
              <a:spcBef>
                <a:spcPts val="800"/>
              </a:spcBef>
              <a:spcAft>
                <a:spcPts val="0"/>
              </a:spcAft>
              <a:buNone/>
            </a:pPr>
            <a:endParaRPr dirty="0" sz="16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33375" lvl="0" marL="457200" rtl="0">
              <a:spcBef>
                <a:spcPts val="800"/>
              </a:spcBef>
              <a:spcAft>
                <a:spcPts val="0"/>
              </a:spcAft>
              <a:buSzPts val="1650"/>
              <a:buChar char="►"/>
            </a:pPr>
            <a:r>
              <a:rPr dirty="0" sz="1650" lang="en-US">
                <a:latin typeface="Times New Roman"/>
                <a:ea typeface="Times New Roman"/>
                <a:cs typeface="Times New Roman"/>
                <a:sym typeface="Times New Roman"/>
              </a:rPr>
              <a:t>Utilization of antibiotics using </a:t>
            </a:r>
            <a:r>
              <a:rPr dirty="0" sz="1650" lang="en-US" err="1">
                <a:latin typeface="Times New Roman"/>
                <a:ea typeface="Times New Roman"/>
                <a:cs typeface="Times New Roman"/>
                <a:sym typeface="Times New Roman"/>
              </a:rPr>
              <a:t>AWaRE</a:t>
            </a:r>
            <a:r>
              <a:rPr dirty="0" sz="1650" lang="en-US">
                <a:latin typeface="Times New Roman"/>
                <a:ea typeface="Times New Roman"/>
                <a:cs typeface="Times New Roman"/>
                <a:sym typeface="Times New Roman"/>
              </a:rPr>
              <a:t> categorization across the hospital was higher than desired from the WATCH antibiotic category.</a:t>
            </a:r>
            <a:endParaRPr dirty="0" sz="165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Google Shape;164;p6"/>
          <p:cNvSpPr txBox="1">
            <a:spLocks noGrp="1"/>
          </p:cNvSpPr>
          <p:nvPr>
            <p:ph type="title"/>
          </p:nvPr>
        </p:nvSpPr>
        <p:spPr>
          <a:xfrm>
            <a:off x="573314" y="372836"/>
            <a:ext cx="6447501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Objectives: </a:t>
            </a:r>
          </a:p>
        </p:txBody>
      </p:sp>
      <p:sp>
        <p:nvSpPr>
          <p:cNvPr id="1048623" name="Google Shape;165;p6"/>
          <p:cNvSpPr txBox="1">
            <a:spLocks noGrp="1"/>
          </p:cNvSpPr>
          <p:nvPr>
            <p:ph type="body" idx="1"/>
          </p:nvPr>
        </p:nvSpPr>
        <p:spPr>
          <a:xfrm>
            <a:off x="472344" y="1433175"/>
            <a:ext cx="6447600" cy="36582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-355600" lvl="0" marL="50165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300"/>
              <a:buFont typeface="Arial"/>
              <a:buAutoNum type="arabicPeriod"/>
            </a:pPr>
            <a:r>
              <a:rPr dirty="0" sz="2000" lang="en-US" u="sng">
                <a:latin typeface="Times New Roman"/>
                <a:ea typeface="Times New Roman"/>
                <a:cs typeface="Times New Roman"/>
                <a:sym typeface="Times New Roman"/>
              </a:rPr>
              <a:t>Primary objective:</a:t>
            </a:r>
            <a:endParaRPr dirty="0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302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dirty="0" sz="1600" lang="en-US">
                <a:latin typeface="Times New Roman"/>
                <a:ea typeface="Times New Roman"/>
                <a:cs typeface="Times New Roman"/>
                <a:sym typeface="Times New Roman"/>
              </a:rPr>
              <a:t>Through increased microbiological surveillance, develop an antibiogram </a:t>
            </a:r>
            <a:endParaRPr dirty="0" sz="1600"/>
          </a:p>
          <a:p>
            <a:pPr algn="l" indent="0" lvl="1" marL="61595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dirty="0" sz="1600" lang="en-US" u="sng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 sz="16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400050" lvl="0" marL="50165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dirty="0" sz="2000" lang="en-US" u="sng">
                <a:latin typeface="Times New Roman"/>
                <a:ea typeface="Times New Roman"/>
                <a:cs typeface="Times New Roman"/>
                <a:sym typeface="Times New Roman"/>
              </a:rPr>
              <a:t>Secondary objective:</a:t>
            </a:r>
            <a:endParaRPr dirty="0" sz="2000"/>
          </a:p>
          <a:p>
            <a:pPr algn="l" indent="-3302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Char char="►"/>
            </a:pPr>
            <a:r>
              <a:rPr dirty="0" sz="1600" lang="en-US">
                <a:latin typeface="Times New Roman"/>
                <a:ea typeface="Times New Roman"/>
                <a:cs typeface="Times New Roman"/>
                <a:sym typeface="Times New Roman"/>
              </a:rPr>
              <a:t>Increase Antimicrobial Stewardship (AMS) initiatives  </a:t>
            </a:r>
            <a:endParaRPr dirty="0" sz="1600"/>
          </a:p>
          <a:p>
            <a:pPr algn="l" indent="0" lvl="0" marL="15875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endParaRPr dirty="0" sz="1800"/>
          </a:p>
        </p:txBody>
      </p:sp>
      <p:sp>
        <p:nvSpPr>
          <p:cNvPr id="1048624" name="Google Shape;166;p6"/>
          <p:cNvSpPr txBox="1">
            <a:spLocks noGrp="1"/>
          </p:cNvSpPr>
          <p:nvPr>
            <p:ph type="ftr" idx="11"/>
          </p:nvPr>
        </p:nvSpPr>
        <p:spPr>
          <a:xfrm>
            <a:off x="414867" y="4817533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sz="1200" lang="en-US">
                <a:solidFill>
                  <a:srgbClr val="005B84"/>
                </a:solidFill>
              </a:rPr>
              <a:t>IPNET-K Conference 2025</a:t>
            </a:r>
            <a:endParaRPr sz="1200">
              <a:solidFill>
                <a:srgbClr val="005B84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Google Shape;185;p9"/>
          <p:cNvSpPr txBox="1">
            <a:spLocks noGrp="1"/>
          </p:cNvSpPr>
          <p:nvPr>
            <p:ph type="title"/>
          </p:nvPr>
        </p:nvSpPr>
        <p:spPr>
          <a:xfrm>
            <a:off x="572925" y="342250"/>
            <a:ext cx="6447600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</a:pPr>
            <a:r>
              <a:rPr b="1" dirty="0" lang="en-US">
                <a:latin typeface="Times New Roman"/>
                <a:ea typeface="Times New Roman"/>
                <a:cs typeface="Times New Roman"/>
                <a:sym typeface="Times New Roman"/>
              </a:rPr>
              <a:t>Study parameters </a:t>
            </a:r>
            <a:br>
              <a:rPr b="1" dirty="0"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8628" name="Google Shape;186;p9"/>
          <p:cNvSpPr txBox="1">
            <a:spLocks noGrp="1"/>
          </p:cNvSpPr>
          <p:nvPr>
            <p:ph type="body" idx="1"/>
          </p:nvPr>
        </p:nvSpPr>
        <p:spPr>
          <a:xfrm>
            <a:off x="377375" y="1173275"/>
            <a:ext cx="7582200" cy="37740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Autofit/>
          </a:bodyPr>
          <a:p>
            <a:pPr algn="l" indent="-3556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Times New Roman"/>
              <a:buChar char="►"/>
            </a:pPr>
            <a:r>
              <a:rPr b="1"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Time period: </a:t>
            </a:r>
            <a:endParaRPr b="1" dirty="0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556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Times New Roman"/>
              <a:buChar char="►"/>
            </a:pPr>
            <a:r>
              <a:rPr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January 2025 to June 2025; (study still ongoing</a:t>
            </a:r>
            <a:r>
              <a:rPr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dirty="0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556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Times New Roman"/>
              <a:buChar char="►"/>
            </a:pPr>
            <a:r>
              <a:rPr b="1"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Inclusion criteria: </a:t>
            </a:r>
            <a:endParaRPr b="1" dirty="0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556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Times New Roman"/>
              <a:buChar char="►"/>
            </a:pPr>
            <a:r>
              <a:rPr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Children aged 0 to 12 years old </a:t>
            </a:r>
            <a:endParaRPr dirty="0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556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Times New Roman"/>
              <a:buChar char="►"/>
            </a:pPr>
            <a:r>
              <a:rPr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Admitted to Newborn Unit (NBU) or Obama Children's Hospital and indication for microbiology testing </a:t>
            </a:r>
            <a:endParaRPr dirty="0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556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Times New Roman"/>
              <a:buChar char="►"/>
            </a:pPr>
            <a:r>
              <a:rPr b="1"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Culture specimens:  </a:t>
            </a:r>
            <a:endParaRPr b="1" dirty="0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556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Times New Roman"/>
              <a:buChar char="►"/>
            </a:pPr>
            <a:r>
              <a:rPr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blood, CSF, urine, stool or other body fluids  </a:t>
            </a:r>
            <a:endParaRPr dirty="0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556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Times New Roman"/>
              <a:buChar char="►"/>
            </a:pPr>
            <a:r>
              <a:rPr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Quantitative assessment</a:t>
            </a:r>
            <a:r>
              <a:rPr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 of antibiotic utilization at JOOTRH</a:t>
            </a:r>
            <a:endParaRPr dirty="0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286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94"/>
              <a:buNone/>
            </a:pPr>
            <a:endParaRPr dirty="0" sz="1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8629" name="Google Shape;187;p9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</a:pPr>
            <a:fld id="{00000000-1234-1234-1234-123412341234}" type="slidenum">
              <a:rPr lang="en-US"/>
              <a:t>4</a:t>
            </a:fld>
          </a:p>
        </p:txBody>
      </p:sp>
      <p:sp>
        <p:nvSpPr>
          <p:cNvPr id="1048630" name="Google Shape;188;p9"/>
          <p:cNvSpPr txBox="1">
            <a:spLocks noGrp="1"/>
          </p:cNvSpPr>
          <p:nvPr>
            <p:ph type="ftr" idx="11"/>
          </p:nvPr>
        </p:nvSpPr>
        <p:spPr>
          <a:xfrm>
            <a:off x="414867" y="4817533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sz="1200" lang="en-US">
                <a:solidFill>
                  <a:srgbClr val="005B84"/>
                </a:solidFill>
              </a:rPr>
              <a:t>IPNET-K Conference 2025</a:t>
            </a:r>
            <a:endParaRPr sz="1200">
              <a:solidFill>
                <a:srgbClr val="005B84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Google Shape;193;p10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501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Data analytics: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8634" name="Google Shape;194;p10"/>
          <p:cNvSpPr txBox="1">
            <a:spLocks noGrp="1"/>
          </p:cNvSpPr>
          <p:nvPr>
            <p:ph type="body" idx="1"/>
          </p:nvPr>
        </p:nvSpPr>
        <p:spPr>
          <a:xfrm>
            <a:off x="426349" y="1310200"/>
            <a:ext cx="7102200" cy="34359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 lnSpcReduction="10000"/>
          </a:bodyPr>
          <a:p>
            <a:pPr algn="l" indent="-354091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Times New Roman"/>
              <a:buChar char="►"/>
            </a:pPr>
            <a:r>
              <a:rPr sz="2550" lang="en-US">
                <a:latin typeface="Times New Roman"/>
                <a:ea typeface="Times New Roman"/>
                <a:cs typeface="Times New Roman"/>
                <a:sym typeface="Times New Roman"/>
              </a:rPr>
              <a:t>Mixed methods qualitative and quantitative design </a:t>
            </a:r>
            <a:endParaRPr sz="25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286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43137"/>
              <a:buNone/>
            </a:pPr>
            <a:endParaRPr sz="25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54091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Times New Roman"/>
              <a:buChar char="►"/>
            </a:pPr>
            <a:r>
              <a:rPr sz="2550" lang="en-US">
                <a:latin typeface="Times New Roman"/>
                <a:ea typeface="Times New Roman"/>
                <a:cs typeface="Times New Roman"/>
                <a:sym typeface="Times New Roman"/>
              </a:rPr>
              <a:t>Descriptive assessment of baseline characteristics and clinical infection data.  </a:t>
            </a:r>
            <a:endParaRPr sz="25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286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43137"/>
              <a:buNone/>
            </a:pPr>
            <a:endParaRPr sz="25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54091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Char char="►"/>
            </a:pPr>
            <a:r>
              <a:rPr sz="2550" lang="en-US">
                <a:latin typeface="Times New Roman"/>
                <a:ea typeface="Times New Roman"/>
                <a:cs typeface="Times New Roman"/>
                <a:sym typeface="Times New Roman"/>
              </a:rPr>
              <a:t>Antibiogram development in accordance with </a:t>
            </a:r>
            <a:r>
              <a:rPr sz="2550" lang="en-US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CLSI </a:t>
            </a:r>
            <a:r>
              <a:rPr sz="2550" lang="en-US">
                <a:latin typeface="Times New Roman"/>
                <a:ea typeface="Times New Roman"/>
                <a:cs typeface="Times New Roman"/>
                <a:sym typeface="Times New Roman"/>
              </a:rPr>
              <a:t>guidelines </a:t>
            </a:r>
            <a:endParaRPr sz="25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2286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43137"/>
              <a:buNone/>
            </a:pPr>
            <a:endParaRPr sz="2550"/>
          </a:p>
          <a:p>
            <a:pPr algn="l" indent="-2286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68750"/>
              <a:buNone/>
            </a:pPr>
            <a:endParaRPr sz="1600"/>
          </a:p>
          <a:p>
            <a:pPr algn="l" indent="-2286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68750"/>
              <a:buNone/>
            </a:pPr>
            <a:endParaRPr sz="1600"/>
          </a:p>
          <a:p>
            <a:pPr algn="l" indent="-2286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91666"/>
              <a:buNone/>
            </a:pPr>
          </a:p>
        </p:txBody>
      </p:sp>
      <p:sp>
        <p:nvSpPr>
          <p:cNvPr id="1048635" name="Google Shape;195;p10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504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</a:pPr>
            <a:fld id="{00000000-1234-1234-1234-123412341234}" type="slidenum">
              <a:rPr lang="en-US"/>
              <a:t>5</a:t>
            </a:fld>
          </a:p>
        </p:txBody>
      </p:sp>
      <p:sp>
        <p:nvSpPr>
          <p:cNvPr id="1048636" name="Google Shape;196;p10"/>
          <p:cNvSpPr txBox="1">
            <a:spLocks noGrp="1"/>
          </p:cNvSpPr>
          <p:nvPr>
            <p:ph type="ftr" idx="11"/>
          </p:nvPr>
        </p:nvSpPr>
        <p:spPr>
          <a:xfrm>
            <a:off x="414867" y="4817533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sz="1200" lang="en-US">
                <a:solidFill>
                  <a:srgbClr val="005B84"/>
                </a:solidFill>
              </a:rPr>
              <a:t>IPNET-K Conference 2025</a:t>
            </a:r>
            <a:endParaRPr sz="1200">
              <a:solidFill>
                <a:srgbClr val="005B84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Google Shape;294;g37dd6daf51e_0_78"/>
          <p:cNvSpPr txBox="1">
            <a:spLocks noGrp="1"/>
          </p:cNvSpPr>
          <p:nvPr>
            <p:ph type="title"/>
          </p:nvPr>
        </p:nvSpPr>
        <p:spPr>
          <a:xfrm>
            <a:off x="292496" y="169835"/>
            <a:ext cx="6447600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pPr>
            <a:r>
              <a:rPr b="1" dirty="0" lang="en-US">
                <a:latin typeface="Times New Roman"/>
                <a:ea typeface="Times New Roman"/>
                <a:cs typeface="Times New Roman"/>
                <a:sym typeface="Times New Roman"/>
              </a:rPr>
              <a:t>Methods-</a:t>
            </a:r>
            <a:r>
              <a:rPr b="1" dirty="0" lang="en-US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Outcome</a:t>
            </a:r>
            <a:r>
              <a:rPr b="1" dirty="0" lang="en-US">
                <a:latin typeface="Times New Roman"/>
                <a:ea typeface="Times New Roman"/>
                <a:cs typeface="Times New Roman"/>
                <a:sym typeface="Times New Roman"/>
              </a:rPr>
              <a:t>: Primary Objective  </a:t>
            </a:r>
            <a:endParaRPr b="1" dirty="0"/>
          </a:p>
        </p:txBody>
      </p:sp>
      <p:sp>
        <p:nvSpPr>
          <p:cNvPr id="1048640" name="Google Shape;295;g37dd6daf51e_0_78"/>
          <p:cNvSpPr txBox="1">
            <a:spLocks noGrp="1"/>
          </p:cNvSpPr>
          <p:nvPr>
            <p:ph type="body" idx="1"/>
          </p:nvPr>
        </p:nvSpPr>
        <p:spPr>
          <a:xfrm>
            <a:off x="506819" y="1044237"/>
            <a:ext cx="3139200" cy="432300"/>
          </a:xfrm>
          <a:prstGeom prst="rect"/>
          <a:solidFill>
            <a:srgbClr val="00B0F0"/>
          </a:solidFill>
          <a:ln>
            <a:noFill/>
          </a:ln>
        </p:spPr>
        <p:txBody>
          <a:bodyPr anchor="t" anchorCtr="0" bIns="34275" lIns="68575" rIns="68575" spcFirstLastPara="1" tIns="34275" wrap="square">
            <a:normAutofit fontScale="40000" lnSpcReduction="20000"/>
          </a:bodyPr>
          <a:p>
            <a:pPr algn="l" indent="0" lvl="0" marL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dirty="0" sz="8000" lang="en-US">
                <a:latin typeface="Times New Roman"/>
                <a:ea typeface="Times New Roman"/>
                <a:cs typeface="Times New Roman"/>
                <a:sym typeface="Times New Roman"/>
              </a:rPr>
              <a:t>Methods </a:t>
            </a:r>
            <a:endParaRPr dirty="0"/>
          </a:p>
        </p:txBody>
      </p:sp>
      <p:sp>
        <p:nvSpPr>
          <p:cNvPr id="1048641" name="Google Shape;296;g37dd6daf51e_0_78"/>
          <p:cNvSpPr txBox="1">
            <a:spLocks noGrp="1"/>
          </p:cNvSpPr>
          <p:nvPr>
            <p:ph type="body" idx="3"/>
          </p:nvPr>
        </p:nvSpPr>
        <p:spPr>
          <a:xfrm>
            <a:off x="384353" y="1030473"/>
            <a:ext cx="3261665" cy="432300"/>
          </a:xfrm>
          <a:prstGeom prst="rect"/>
          <a:solidFill>
            <a:srgbClr val="00B050"/>
          </a:solidFill>
        </p:spPr>
        <p:txBody>
          <a:bodyPr anchor="b" anchorCtr="0" bIns="34275" lIns="68575" rIns="68575" spcFirstLastPara="1" tIns="34275" wrap="square">
            <a:noAutofit/>
          </a:bodyPr>
          <a:p>
            <a:pPr algn="l" indent="0" lvl="0" marL="0" rtl="0">
              <a:spcBef>
                <a:spcPts val="800"/>
              </a:spcBef>
              <a:spcAft>
                <a:spcPts val="0"/>
              </a:spcAft>
              <a:buNone/>
            </a:pPr>
            <a:r>
              <a:rPr b="1" dirty="0" sz="2600" lang="en-US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Outcome </a:t>
            </a:r>
            <a:endParaRPr b="1" dirty="0" sz="2600">
              <a:solidFill>
                <a:schemeClr val="bg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8642" name="Google Shape;297;g37dd6daf51e_0_78"/>
          <p:cNvSpPr txBox="1">
            <a:spLocks noGrp="1"/>
          </p:cNvSpPr>
          <p:nvPr>
            <p:ph type="body" idx="1"/>
          </p:nvPr>
        </p:nvSpPr>
        <p:spPr>
          <a:xfrm>
            <a:off x="377525" y="1562725"/>
            <a:ext cx="8055000" cy="3111300"/>
          </a:xfrm>
          <a:prstGeom prst="rect"/>
          <a:solidFill>
            <a:srgbClr val="9EDFF5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-3556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Noto Sans Symbols"/>
              <a:buAutoNum type="arabicPeriod"/>
            </a:pPr>
            <a:r>
              <a:rPr sz="2000" lang="en-US" u="sng">
                <a:latin typeface="Times New Roman"/>
                <a:ea typeface="Times New Roman"/>
                <a:cs typeface="Times New Roman"/>
                <a:sym typeface="Times New Roman"/>
              </a:rPr>
              <a:t>Increase culture capture (surveillance) through:</a:t>
            </a:r>
            <a:endParaRPr sz="2000" u="sng"/>
          </a:p>
          <a:p>
            <a:pPr algn="l" indent="-3302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sz="1600" lang="en-US">
                <a:latin typeface="Times New Roman"/>
                <a:ea typeface="Times New Roman"/>
                <a:cs typeface="Times New Roman"/>
                <a:sym typeface="Times New Roman"/>
              </a:rPr>
              <a:t>Ensuring adequate laboratory supply availability with funding and collaborations </a:t>
            </a:r>
            <a:endParaRPr sz="1600"/>
          </a:p>
          <a:p>
            <a:pPr algn="l" indent="-3302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sz="1600" lang="en-US">
                <a:latin typeface="Times New Roman"/>
                <a:ea typeface="Times New Roman"/>
                <a:cs typeface="Times New Roman"/>
                <a:sym typeface="Times New Roman"/>
              </a:rPr>
              <a:t>Increased resource deployment to the wards </a:t>
            </a:r>
            <a:endParaRPr sz="1600"/>
          </a:p>
          <a:p>
            <a:pPr algn="l" indent="-3302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sz="1600" lang="en-US">
                <a:latin typeface="Times New Roman"/>
                <a:ea typeface="Times New Roman"/>
                <a:cs typeface="Times New Roman"/>
                <a:sym typeface="Times New Roman"/>
              </a:rPr>
              <a:t>Enhance surveillance and reporting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302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Times New Roman"/>
              <a:buAutoNum type="arabicPeriod"/>
            </a:pPr>
            <a:endParaRPr sz="20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30200" lvl="0" marL="4572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Times New Roman"/>
              <a:buAutoNum type="arabicPeriod"/>
            </a:pPr>
            <a:r>
              <a:rPr sz="2000" lang="en-US" u="sng">
                <a:latin typeface="Times New Roman"/>
                <a:ea typeface="Times New Roman"/>
                <a:cs typeface="Times New Roman"/>
                <a:sym typeface="Times New Roman"/>
              </a:rPr>
              <a:t>Antibiogram development</a:t>
            </a:r>
            <a:r>
              <a:rPr sz="1600" lang="en-US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-330200" lvl="1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Times New Roman"/>
              <a:buChar char="⮚"/>
            </a:pPr>
            <a:r>
              <a:rPr sz="1600" lang="en-US">
                <a:latin typeface="Times New Roman"/>
                <a:ea typeface="Times New Roman"/>
                <a:cs typeface="Times New Roman"/>
                <a:sym typeface="Times New Roman"/>
              </a:rPr>
              <a:t>Creation in accordance with the CLSI laboratory standards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indent="0" lvl="0" marL="91440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</a:p>
        </p:txBody>
      </p:sp>
      <p:graphicFrame>
        <p:nvGraphicFramePr>
          <p:cNvPr id="4194304" name="Google Shape;298;g37dd6daf51e_0_78"/>
          <p:cNvGraphicFramePr>
            <a:graphicFrameLocks/>
          </p:cNvGraphicFramePr>
          <p:nvPr/>
        </p:nvGraphicFramePr>
        <p:xfrm>
          <a:off x="366421" y="1562725"/>
          <a:ext cx="8321225" cy="3445105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725750"/>
                <a:gridCol w="1938300"/>
                <a:gridCol w="1849050"/>
                <a:gridCol w="2808125"/>
              </a:tblGrid>
              <a:tr h="397075"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dirty="0" sz="1400" lang="en-US" strike="noStrike" u="none">
                          <a:solidFill>
                            <a:schemeClr val="bg1"/>
                          </a:solidFill>
                          <a:sym typeface="Times New Roman"/>
                        </a:rPr>
                        <a:t>Methods 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/>
                </a:tc>
                <a:tc gridSpan="3">
                  <a:txBody>
                    <a:bodyPr/>
                    <a:p>
                      <a:pPr algn="ctr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dirty="0" sz="1400" lang="en-US" strike="noStrike" u="none">
                          <a:solidFill>
                            <a:schemeClr val="bg1"/>
                          </a:solidFill>
                          <a:sym typeface="Times New Roman"/>
                        </a:rPr>
                        <a:t>Status update 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945275"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ym typeface="Times New Roman"/>
                        </a:rPr>
                        <a:t>Laboratory capacity building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dirty="0" sz="1400" lang="en-US" strike="noStrike" u="none">
                          <a:sym typeface="Times New Roman"/>
                        </a:rPr>
                        <a:t>Collaborated with Balance study researchers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dirty="0" sz="1400" lang="en-US" strike="noStrike" u="none">
                          <a:sym typeface="Times New Roman"/>
                        </a:rPr>
                        <a:t>Obtained 2 grants to aid in the support of laboratory supply sustainability 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ym typeface="Times New Roman"/>
                        </a:rPr>
                        <a:t>Ongoing grant funding initiatives in place 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cap="none" sz="1400" strike="noStrike" u="none">
                        <a:sym typeface="Times New Roman"/>
                      </a:endParaRP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ym typeface="Times New Roman"/>
                        </a:rPr>
                        <a:t>JOOTRH National Level 6 status will also firm up sustainability</a:t>
                      </a:r>
                      <a:endParaRPr cap="none" sz="1400" strike="noStrike" u="none">
                        <a:sym typeface="Times New Roman"/>
                      </a:endParaRP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601550"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sym typeface="Times New Roman"/>
                        </a:rPr>
                        <a:t>Resource deployment to wards </a:t>
                      </a:r>
                    </a:p>
                  </a:txBody>
                  <a:tcPr marL="91450" marR="91450" marT="45725" marB="45725"/>
                </a:tc>
                <a:tc gridSpan="3"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dirty="0" sz="1400" lang="en-US" strike="noStrike" u="none">
                          <a:sym typeface="Times New Roman"/>
                        </a:rPr>
                        <a:t>Have two phlebotomists/microbiologists deployed to the NBU and Pediatric wards.</a:t>
                      </a:r>
                      <a:endParaRPr dirty="0"/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dirty="0" sz="1400" lang="en-US" strike="noStrike" u="none">
                          <a:sym typeface="Times New Roman"/>
                        </a:rPr>
                        <a:t>This has dramatically increased culture capture. </a:t>
                      </a:r>
                      <a:endParaRPr cap="none" dirty="0" sz="1400" strike="noStrike" u="none">
                        <a:sym typeface="Times New Roman"/>
                      </a:endParaRP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601550"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ym typeface="Times New Roman"/>
                        </a:rPr>
                        <a:t>Increased timelines of reporting + blood cultures results </a:t>
                      </a:r>
                      <a:endParaRPr cap="none" sz="1400" strike="noStrike" u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 gridSpan="3"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dirty="0" lang="en-US">
                          <a:sym typeface="Times New Roman"/>
                        </a:rPr>
                        <a:t>With utilization of the phlebotomist, they report out daily to the team, if and when cultures turn +.  </a:t>
                      </a:r>
                      <a:endParaRPr cap="none" dirty="0" sz="1400" strike="noStrike" u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4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1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Google Shape;209;g37dd6daf51e_0_38"/>
          <p:cNvPicPr preferRelativeResize="0">
            <a:picLocks/>
          </p:cNvPicPr>
          <p:nvPr/>
        </p:nvPicPr>
        <p:blipFill rotWithShape="1">
          <a:blip xmlns:r="http://schemas.openxmlformats.org/officeDocument/2006/relationships" r:embed="rId1">
            <a:alphaModFix/>
          </a:blip>
          <a:srcRect/>
          <a:stretch>
            <a:fillRect/>
          </a:stretch>
        </p:blipFill>
        <p:spPr>
          <a:xfrm>
            <a:off x="7857067" y="-8467"/>
            <a:ext cx="1286933" cy="1094317"/>
          </a:xfrm>
          <a:prstGeom prst="rect"/>
          <a:noFill/>
          <a:ln>
            <a:noFill/>
          </a:ln>
        </p:spPr>
      </p:pic>
      <p:sp>
        <p:nvSpPr>
          <p:cNvPr id="1048645" name="Google Shape;210;g37dd6daf51e_0_38"/>
          <p:cNvSpPr txBox="1">
            <a:spLocks noGrp="1"/>
          </p:cNvSpPr>
          <p:nvPr>
            <p:ph type="title"/>
          </p:nvPr>
        </p:nvSpPr>
        <p:spPr>
          <a:xfrm>
            <a:off x="340162" y="187170"/>
            <a:ext cx="6447600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pPr>
            <a:r>
              <a:rPr b="1" dirty="0" lang="en-US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Primary Objective - Outcome </a:t>
            </a:r>
            <a:br>
              <a:rPr b="1" dirty="0" lang="en-US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dirty="0" lang="en-US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Microbiological Surveillance 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048646" name="Google Shape;211;g37dd6daf51e_0_38"/>
          <p:cNvSpPr txBox="1">
            <a:spLocks noGrp="1"/>
          </p:cNvSpPr>
          <p:nvPr>
            <p:ph type="ftr" idx="11"/>
          </p:nvPr>
        </p:nvSpPr>
        <p:spPr>
          <a:xfrm>
            <a:off x="501067" y="5219808"/>
            <a:ext cx="4723200" cy="273900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sz="1200" lang="en-US">
                <a:solidFill>
                  <a:srgbClr val="005B84"/>
                </a:solidFill>
              </a:rPr>
              <a:t>IPNET-K Conference 2025</a:t>
            </a:r>
            <a:endParaRPr sz="1200">
              <a:solidFill>
                <a:srgbClr val="005B84"/>
              </a:solidFill>
            </a:endParaRPr>
          </a:p>
        </p:txBody>
      </p:sp>
      <p:pic>
        <p:nvPicPr>
          <p:cNvPr id="2097154" name="Google Shape;212;g37dd6daf51e_0_38"/>
          <p:cNvPicPr preferRelativeResize="0">
            <a:picLocks/>
          </p:cNvPicPr>
          <p:nvPr/>
        </p:nvPicPr>
        <p:blipFill>
          <a:blip xmlns:r="http://schemas.openxmlformats.org/officeDocument/2006/relationships" r:embed="rId2">
            <a:alphaModFix/>
          </a:blip>
          <a:stretch>
            <a:fillRect/>
          </a:stretch>
        </p:blipFill>
        <p:spPr>
          <a:xfrm>
            <a:off x="260225" y="1410950"/>
            <a:ext cx="5204925" cy="3405900"/>
          </a:xfrm>
          <a:prstGeom prst="rect"/>
          <a:noFill/>
          <a:ln>
            <a:noFill/>
          </a:ln>
        </p:spPr>
      </p:pic>
      <p:sp>
        <p:nvSpPr>
          <p:cNvPr id="1048647" name="Google Shape;213;g37dd6daf51e_0_38"/>
          <p:cNvSpPr/>
          <p:nvPr/>
        </p:nvSpPr>
        <p:spPr>
          <a:xfrm rot="-831704">
            <a:off x="2429438" y="2009696"/>
            <a:ext cx="1863264" cy="809979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rebuchet MS"/>
                <a:ea typeface="Trebuchet MS"/>
                <a:cs typeface="Trebuchet MS"/>
                <a:sym typeface="Trebuchet MS"/>
              </a:rPr>
              <a:t>51.9% increase in 1st 6 months 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097155" name="Google Shape;215;g37dd6daf51e_0_38"/>
          <p:cNvPicPr preferRelativeResize="0">
            <a:picLocks/>
          </p:cNvPicPr>
          <p:nvPr/>
        </p:nvPicPr>
        <p:blipFill rotWithShape="1">
          <a:blip xmlns:r="http://schemas.openxmlformats.org/officeDocument/2006/relationships" r:embed="rId3">
            <a:alphaModFix/>
          </a:blip>
          <a:srcRect/>
          <a:stretch>
            <a:fillRect/>
          </a:stretch>
        </p:blipFill>
        <p:spPr>
          <a:xfrm>
            <a:off x="5224279" y="1177771"/>
            <a:ext cx="2171100" cy="1765800"/>
          </a:xfrm>
          <a:prstGeom prst="rect"/>
          <a:noFill/>
          <a:ln>
            <a:noFill/>
          </a:ln>
        </p:spPr>
      </p:pic>
      <p:pic>
        <p:nvPicPr>
          <p:cNvPr id="2097156" name="Google Shape;214;g37dd6daf51e_0_38"/>
          <p:cNvPicPr preferRelativeResize="0">
            <a:picLocks/>
          </p:cNvPicPr>
          <p:nvPr/>
        </p:nvPicPr>
        <p:blipFill>
          <a:blip xmlns:r="http://schemas.openxmlformats.org/officeDocument/2006/relationships" r:embed="rId4">
            <a:alphaModFix/>
          </a:blip>
          <a:stretch>
            <a:fillRect/>
          </a:stretch>
        </p:blipFill>
        <p:spPr>
          <a:xfrm>
            <a:off x="5125445" y="1073748"/>
            <a:ext cx="3324633" cy="1839280"/>
          </a:xfrm>
          <a:prstGeom prst="rect"/>
          <a:noFill/>
          <a:ln>
            <a:noFill/>
          </a:ln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Google Shape;220;p13"/>
          <p:cNvSpPr txBox="1">
            <a:spLocks noGrp="1"/>
          </p:cNvSpPr>
          <p:nvPr>
            <p:ph type="title"/>
          </p:nvPr>
        </p:nvSpPr>
        <p:spPr>
          <a:xfrm>
            <a:off x="340162" y="57845"/>
            <a:ext cx="6447600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pPr>
            <a:r>
              <a:rPr b="1" dirty="0" lang="en-US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Primary Objective - Outcome </a:t>
            </a:r>
            <a:br>
              <a:rPr b="1" dirty="0" lang="en-US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dirty="0" lang="en-US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Microbiological Surveillance cont. 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048651" name="Google Shape;221;p13"/>
          <p:cNvSpPr txBox="1">
            <a:spLocks noGrp="1"/>
          </p:cNvSpPr>
          <p:nvPr>
            <p:ph type="ftr" idx="11"/>
          </p:nvPr>
        </p:nvSpPr>
        <p:spPr>
          <a:xfrm>
            <a:off x="414867" y="4817533"/>
            <a:ext cx="4723209" cy="273844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sz="1200" lang="en-US">
                <a:solidFill>
                  <a:srgbClr val="005B84"/>
                </a:solidFill>
              </a:rPr>
              <a:t>IPNET-K Conference 2025</a:t>
            </a:r>
            <a:endParaRPr sz="1200">
              <a:solidFill>
                <a:srgbClr val="005B84"/>
              </a:solidFill>
            </a:endParaRPr>
          </a:p>
        </p:txBody>
      </p:sp>
      <p:pic>
        <p:nvPicPr>
          <p:cNvPr id="2097157" name="Google Shape;222;p13"/>
          <p:cNvPicPr preferRelativeResize="0">
            <a:picLocks/>
          </p:cNvPicPr>
          <p:nvPr/>
        </p:nvPicPr>
        <p:blipFill>
          <a:blip xmlns:r="http://schemas.openxmlformats.org/officeDocument/2006/relationships" r:embed="rId1">
            <a:alphaModFix/>
          </a:blip>
          <a:stretch>
            <a:fillRect/>
          </a:stretch>
        </p:blipFill>
        <p:spPr>
          <a:xfrm>
            <a:off x="181137" y="1212979"/>
            <a:ext cx="6097376" cy="3664900"/>
          </a:xfrm>
          <a:prstGeom prst="rect"/>
          <a:noFill/>
          <a:ln>
            <a:noFill/>
          </a:ln>
        </p:spPr>
      </p:pic>
      <p:pic>
        <p:nvPicPr>
          <p:cNvPr id="2097158" name="Google Shape;223;p13"/>
          <p:cNvPicPr preferRelativeResize="0">
            <a:picLocks/>
          </p:cNvPicPr>
          <p:nvPr/>
        </p:nvPicPr>
        <p:blipFill>
          <a:blip xmlns:r="http://schemas.openxmlformats.org/officeDocument/2006/relationships" r:embed="rId2">
            <a:alphaModFix/>
          </a:blip>
          <a:stretch>
            <a:fillRect/>
          </a:stretch>
        </p:blipFill>
        <p:spPr>
          <a:xfrm>
            <a:off x="4572000" y="1026200"/>
            <a:ext cx="3129100" cy="1880775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Google Shape;178;g37dd6daf51e_0_11"/>
          <p:cNvSpPr txBox="1">
            <a:spLocks noGrp="1"/>
          </p:cNvSpPr>
          <p:nvPr>
            <p:ph type="title"/>
          </p:nvPr>
        </p:nvSpPr>
        <p:spPr>
          <a:xfrm>
            <a:off x="373441" y="263373"/>
            <a:ext cx="6982580" cy="9906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pPr>
            <a:r>
              <a:rPr b="1" dirty="0" lang="en-US">
                <a:latin typeface="Times New Roman"/>
                <a:ea typeface="Times New Roman"/>
                <a:cs typeface="Times New Roman"/>
                <a:sym typeface="Times New Roman"/>
              </a:rPr>
              <a:t>Methods and </a:t>
            </a:r>
            <a:r>
              <a:rPr b="1" dirty="0" lang="en-US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Outcome</a:t>
            </a:r>
            <a:r>
              <a:rPr b="1" dirty="0" lang="en-US">
                <a:latin typeface="Times New Roman"/>
                <a:ea typeface="Times New Roman"/>
                <a:cs typeface="Times New Roman"/>
                <a:sym typeface="Times New Roman"/>
              </a:rPr>
              <a:t>: Secondary Objective  </a:t>
            </a:r>
            <a:endParaRPr b="1" dirty="0"/>
          </a:p>
        </p:txBody>
      </p:sp>
      <p:sp>
        <p:nvSpPr>
          <p:cNvPr id="1048655" name="Google Shape;179;g37dd6daf51e_0_11"/>
          <p:cNvSpPr txBox="1">
            <a:spLocks noGrp="1"/>
          </p:cNvSpPr>
          <p:nvPr>
            <p:ph type="body" idx="1"/>
          </p:nvPr>
        </p:nvSpPr>
        <p:spPr>
          <a:xfrm>
            <a:off x="369315" y="979695"/>
            <a:ext cx="7048500" cy="3392400"/>
          </a:xfrm>
          <a:prstGeom prst="rect"/>
          <a:noFill/>
          <a:ln>
            <a:noFill/>
          </a:ln>
        </p:spPr>
        <p:txBody>
          <a:bodyPr anchor="t" anchorCtr="0" bIns="34275" lIns="68575" rIns="68575" spcFirstLastPara="1" tIns="34275" wrap="square">
            <a:normAutofit fontScale="93750" lnSpcReduction="10000"/>
          </a:bodyPr>
          <a:p>
            <a:pPr indent="-330200">
              <a:buSzPts val="1600"/>
              <a:buFont typeface="Noto Sans Symbols"/>
              <a:buChar char="⮚"/>
            </a:pPr>
            <a:r>
              <a:rPr dirty="0" sz="2200" lang="en-US" u="sng">
                <a:latin typeface="Times New Roman"/>
                <a:ea typeface="Times New Roman"/>
                <a:cs typeface="Times New Roman"/>
                <a:sym typeface="Times New Roman"/>
              </a:rPr>
              <a:t>Increase Antimicrobial Stewardship (AMS) initia</a:t>
            </a:r>
            <a:r>
              <a:rPr dirty="0" sz="2400" lang="en-US" u="sng">
                <a:latin typeface="Times New Roman"/>
                <a:ea typeface="Times New Roman"/>
                <a:cs typeface="Times New Roman"/>
                <a:sym typeface="Times New Roman"/>
              </a:rPr>
              <a:t>tives  </a:t>
            </a:r>
            <a:endParaRPr dirty="0"/>
          </a:p>
          <a:p>
            <a:pPr lvl="1"/>
            <a:r>
              <a:rPr dirty="0" sz="1700" lang="en-US">
                <a:latin typeface="Times New Roman"/>
                <a:ea typeface="Times New Roman"/>
                <a:cs typeface="Times New Roman"/>
                <a:sym typeface="Times New Roman"/>
              </a:rPr>
              <a:t>Orientation educational session with each new year of interns </a:t>
            </a:r>
            <a:endParaRPr dirty="0"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/>
            <a:r>
              <a:rPr dirty="0" sz="1700" lang="en-US">
                <a:latin typeface="Times New Roman"/>
                <a:ea typeface="Times New Roman"/>
                <a:cs typeface="Times New Roman"/>
                <a:sym typeface="Times New Roman"/>
              </a:rPr>
              <a:t>Periodic staff educational sessions on AMS initiatives and AMR issues </a:t>
            </a:r>
            <a:endParaRPr dirty="0"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>
              <a:buSzPts val="1600"/>
              <a:buFont typeface="Times New Roman"/>
              <a:buChar char="►"/>
            </a:pPr>
            <a:r>
              <a:rPr dirty="0" sz="1700" lang="en-US">
                <a:latin typeface="Times New Roman"/>
                <a:ea typeface="Times New Roman"/>
                <a:cs typeface="Times New Roman"/>
                <a:sym typeface="Times New Roman"/>
              </a:rPr>
              <a:t>Educational instruction on daily ward rounds </a:t>
            </a:r>
            <a:endParaRPr dirty="0"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/>
            <a:r>
              <a:rPr dirty="0" sz="1700" lang="en-US">
                <a:latin typeface="Times New Roman"/>
                <a:ea typeface="Times New Roman"/>
                <a:cs typeface="Times New Roman"/>
                <a:sym typeface="Times New Roman"/>
              </a:rPr>
              <a:t>Increase focus on Infection Prevention and Control (IPC) initiatives </a:t>
            </a:r>
            <a:endParaRPr dirty="0"/>
          </a:p>
          <a:p>
            <a:pPr lvl="2"/>
            <a:r>
              <a:rPr dirty="0" sz="1600" lang="en-US">
                <a:latin typeface="Times New Roman"/>
                <a:ea typeface="Times New Roman"/>
                <a:cs typeface="Times New Roman"/>
                <a:sym typeface="Times New Roman"/>
              </a:rPr>
              <a:t>Increase utilization of IPC nurse daily compliance checks </a:t>
            </a:r>
            <a:endParaRPr dirty="0"/>
          </a:p>
          <a:p>
            <a:pPr lvl="2"/>
            <a:r>
              <a:rPr dirty="0" sz="1600" lang="en-US">
                <a:latin typeface="Times New Roman"/>
                <a:ea typeface="Times New Roman"/>
                <a:cs typeface="Times New Roman"/>
                <a:sym typeface="Times New Roman"/>
              </a:rPr>
              <a:t>Develop reserve antibiotics policy </a:t>
            </a:r>
            <a:endParaRPr dirty="0"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2"/>
            <a:r>
              <a:rPr dirty="0" sz="1600" lang="en-US">
                <a:latin typeface="Times New Roman"/>
                <a:ea typeface="Times New Roman"/>
                <a:cs typeface="Times New Roman"/>
                <a:sym typeface="Times New Roman"/>
              </a:rPr>
              <a:t>Increase Clinical Pharmacists follow-up antibiotic streamlining post culture.  </a:t>
            </a:r>
            <a:endParaRPr dirty="0"/>
          </a:p>
        </p:txBody>
      </p:sp>
      <p:sp>
        <p:nvSpPr>
          <p:cNvPr id="1048656" name="Google Shape;180;g37dd6daf51e_0_11"/>
          <p:cNvSpPr txBox="1">
            <a:spLocks noGrp="1"/>
          </p:cNvSpPr>
          <p:nvPr>
            <p:ph type="ftr" idx="11"/>
          </p:nvPr>
        </p:nvSpPr>
        <p:spPr>
          <a:xfrm>
            <a:off x="414867" y="4817533"/>
            <a:ext cx="4723200" cy="273900"/>
          </a:xfrm>
          <a:prstGeom prst="rect"/>
          <a:noFill/>
          <a:ln>
            <a:noFill/>
          </a:ln>
        </p:spPr>
        <p:txBody>
          <a:bodyPr anchor="ctr" anchorCtr="0" bIns="34275" lIns="68575" rIns="68575" spcFirstLastPara="1" tIns="34275" wrap="square">
            <a:noAutofit/>
          </a:bodyPr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sz="1200" lang="en-US">
                <a:solidFill>
                  <a:srgbClr val="005B84"/>
                </a:solidFill>
              </a:rPr>
              <a:t>IPNET-K Conference 2025</a:t>
            </a:r>
            <a:endParaRPr sz="1200">
              <a:solidFill>
                <a:srgbClr val="005B84"/>
              </a:solidFill>
            </a:endParaRPr>
          </a:p>
        </p:txBody>
      </p:sp>
      <p:sp>
        <p:nvSpPr>
          <p:cNvPr id="1048657" name="Google Shape;229;p14"/>
          <p:cNvSpPr txBox="1"/>
          <p:nvPr/>
        </p:nvSpPr>
        <p:spPr>
          <a:xfrm>
            <a:off x="369315" y="1031254"/>
            <a:ext cx="7465500" cy="3563560"/>
          </a:xfrm>
          <a:prstGeom prst="rect"/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t" anchorCtr="0" bIns="34275" lIns="68575" rIns="68575" spcFirstLastPara="1" tIns="34275" wrap="square">
            <a:normAutofit/>
          </a:bodyPr>
          <a:lstStyle>
            <a:defPPr algn="l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indent="-298450" lvl="0" marL="4572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b="0" cap="none" sz="14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indent="-298450" lvl="1" marL="9144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b="0" cap="none" sz="12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indent="-298450" lvl="2" marL="13716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b="0" cap="none" sz="11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indent="-298450" lvl="3" marL="18288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indent="-298450" lvl="4" marL="22860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indent="-298450" lvl="5" marL="27432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indent="-298450" lvl="6" marL="32004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indent="-298450" lvl="7" marL="36576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indent="-298450" lvl="8" marL="41148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b="0" cap="none" sz="900" i="0" strike="noStrike" u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r>
              <a:rPr dirty="0" sz="2000" lang="en-US">
                <a:latin typeface="Times New Roman"/>
                <a:ea typeface="Times New Roman"/>
                <a:cs typeface="Times New Roman"/>
                <a:sym typeface="Times New Roman"/>
              </a:rPr>
              <a:t>Educational sessions</a:t>
            </a:r>
          </a:p>
          <a:p>
            <a:pPr indent="0">
              <a:buFont typeface="Noto Sans Symbols"/>
              <a:buNone/>
            </a:pPr>
            <a:endParaRPr dirty="0" lang="en-US"/>
          </a:p>
        </p:txBody>
      </p:sp>
      <p:graphicFrame>
        <p:nvGraphicFramePr>
          <p:cNvPr id="4194305" name="Google Shape;230;p14"/>
          <p:cNvGraphicFramePr>
            <a:graphicFrameLocks/>
          </p:cNvGraphicFramePr>
          <p:nvPr/>
        </p:nvGraphicFramePr>
        <p:xfrm>
          <a:off x="493226" y="1751827"/>
          <a:ext cx="7217678" cy="1864463"/>
        </p:xfrm>
        <a:graphic>
          <a:graphicData uri="http://schemas.openxmlformats.org/drawingml/2006/table">
            <a:tbl>
              <a:tblPr firstRow="1" bandRow="1">
                <a:noFill/>
                <a:tableStyleId>{D7DE0A13-0CC8-4766-B52F-E059AC3A051C}</a:tableStyleId>
              </a:tblPr>
              <a:tblGrid>
                <a:gridCol w="1235173"/>
                <a:gridCol w="1942957"/>
                <a:gridCol w="1603832"/>
                <a:gridCol w="2435716"/>
              </a:tblGrid>
              <a:tr h="454755"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dirty="0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Methods </a:t>
                      </a:r>
                      <a:endParaRPr dirty="0"/>
                    </a:p>
                  </a:txBody>
                  <a:tcPr marL="91450" marR="91450" marT="45725" marB="45725"/>
                </a:tc>
                <a:tc gridSpan="3">
                  <a:txBody>
                    <a:bodyPr/>
                    <a:p>
                      <a:pPr algn="ctr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dirty="0" sz="1400" lang="en-US" strike="noStrike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Status update 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1409708"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Educational sessions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cap="none" sz="1400" lang="en-US" strike="noStrike" u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August 2024 </a:t>
                      </a:r>
                      <a:r>
                        <a:rPr cap="none" sz="1400" lang="en-US" strike="noStrike" u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presentation to new Coi/MOI and house staff 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cap="none" sz="1400" lang="en-US" strike="noStrike" u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December 2024 </a:t>
                      </a:r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sz="1400" lang="en-US" strike="noStrike" u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Presentation of Dr Nanjala’s project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cap="none" dirty="0" sz="1400" lang="en-US" strike="noStrike" u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August 2024-June 2025</a:t>
                      </a:r>
                      <a:endParaRPr dirty="0"/>
                    </a:p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cap="none" dirty="0" sz="1400" lang="en-US" strike="noStrike" u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Daily education on ward  rounds with Pediatrician and/or Clinical pharmacists </a:t>
                      </a:r>
                      <a:endParaRPr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pic>
        <p:nvPicPr>
          <p:cNvPr id="2097159" name="Picture 5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02078" y="57148"/>
            <a:ext cx="8311244" cy="5004640"/>
          </a:xfrm>
          <a:prstGeom prst="rect"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5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5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048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48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2097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097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7" grpId="0" build="allAtOnce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Phillips, Elizabeth</dc:creator>
  <cp:lastModifiedBy>Phillips, Elizabeth</cp:lastModifiedBy>
  <dcterms:created xsi:type="dcterms:W3CDTF">2025-09-13T21:02:39Z</dcterms:created>
  <dcterms:modified xsi:type="dcterms:W3CDTF">2025-09-13T21:02:39Z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e74c24bc2d114c9dbece3cc9e721e498</vt:lpwstr>
  </property>
</Properties>
</file>